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50"/>
  </p:notesMasterIdLst>
  <p:sldIdLst>
    <p:sldId id="288" r:id="rId3"/>
    <p:sldId id="258" r:id="rId4"/>
    <p:sldId id="259" r:id="rId5"/>
    <p:sldId id="260" r:id="rId6"/>
    <p:sldId id="261" r:id="rId7"/>
    <p:sldId id="284" r:id="rId8"/>
    <p:sldId id="262" r:id="rId9"/>
    <p:sldId id="263" r:id="rId10"/>
    <p:sldId id="310" r:id="rId11"/>
    <p:sldId id="274" r:id="rId12"/>
    <p:sldId id="275" r:id="rId13"/>
    <p:sldId id="285" r:id="rId14"/>
    <p:sldId id="266" r:id="rId15"/>
    <p:sldId id="276" r:id="rId16"/>
    <p:sldId id="277" r:id="rId17"/>
    <p:sldId id="278" r:id="rId18"/>
    <p:sldId id="279" r:id="rId19"/>
    <p:sldId id="280" r:id="rId20"/>
    <p:sldId id="281" r:id="rId21"/>
    <p:sldId id="264" r:id="rId22"/>
    <p:sldId id="300" r:id="rId23"/>
    <p:sldId id="301" r:id="rId24"/>
    <p:sldId id="302" r:id="rId25"/>
    <p:sldId id="314" r:id="rId26"/>
    <p:sldId id="315" r:id="rId27"/>
    <p:sldId id="312" r:id="rId28"/>
    <p:sldId id="313" r:id="rId29"/>
    <p:sldId id="303" r:id="rId30"/>
    <p:sldId id="316" r:id="rId31"/>
    <p:sldId id="317" r:id="rId32"/>
    <p:sldId id="299" r:id="rId33"/>
    <p:sldId id="271" r:id="rId34"/>
    <p:sldId id="286" r:id="rId35"/>
    <p:sldId id="287" r:id="rId36"/>
    <p:sldId id="265" r:id="rId37"/>
    <p:sldId id="282" r:id="rId38"/>
    <p:sldId id="283" r:id="rId39"/>
    <p:sldId id="304" r:id="rId40"/>
    <p:sldId id="305" r:id="rId41"/>
    <p:sldId id="306" r:id="rId42"/>
    <p:sldId id="290" r:id="rId43"/>
    <p:sldId id="291" r:id="rId44"/>
    <p:sldId id="307" r:id="rId45"/>
    <p:sldId id="308" r:id="rId46"/>
    <p:sldId id="292" r:id="rId47"/>
    <p:sldId id="293" r:id="rId48"/>
    <p:sldId id="295"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232"/>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70" autoAdjust="0"/>
  </p:normalViewPr>
  <p:slideViewPr>
    <p:cSldViewPr snapToGrid="0" snapToObjects="1">
      <p:cViewPr varScale="1">
        <p:scale>
          <a:sx n="153" d="100"/>
          <a:sy n="153" d="100"/>
        </p:scale>
        <p:origin x="-2296" y="-104"/>
      </p:cViewPr>
      <p:guideLst>
        <p:guide orient="horz" pos="2160"/>
        <p:guide pos="2880"/>
      </p:guideLst>
    </p:cSldViewPr>
  </p:slideViewPr>
  <p:notesTextViewPr>
    <p:cViewPr>
      <p:scale>
        <a:sx n="100" d="100"/>
        <a:sy n="100" d="100"/>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Connectivity (k) distribution</a:t>
            </a:r>
            <a:endParaRPr lang="en-US" sz="1400" dirty="0"/>
          </a:p>
        </c:rich>
      </c:tx>
      <c:layout/>
      <c:overlay val="0"/>
    </c:title>
    <c:autoTitleDeleted val="0"/>
    <c:plotArea>
      <c:layout/>
      <c:barChart>
        <c:barDir val="col"/>
        <c:grouping val="clustered"/>
        <c:varyColors val="0"/>
        <c:ser>
          <c:idx val="0"/>
          <c:order val="0"/>
          <c:tx>
            <c:strRef>
              <c:f>Sheet1!$B$1</c:f>
              <c:strCache>
                <c:ptCount val="1"/>
                <c:pt idx="0">
                  <c:v>K</c:v>
                </c:pt>
              </c:strCache>
            </c:strRef>
          </c:tx>
          <c:invertIfNegative val="0"/>
          <c:cat>
            <c:numRef>
              <c:f>Sheet1!$A$2:$A$6</c:f>
              <c:numCache>
                <c:formatCode>General</c:formatCode>
                <c:ptCount val="5"/>
                <c:pt idx="0">
                  <c:v>1.0</c:v>
                </c:pt>
                <c:pt idx="1">
                  <c:v>2.0</c:v>
                </c:pt>
                <c:pt idx="2">
                  <c:v>3.0</c:v>
                </c:pt>
                <c:pt idx="3">
                  <c:v>4.0</c:v>
                </c:pt>
                <c:pt idx="4">
                  <c:v>5.0</c:v>
                </c:pt>
              </c:numCache>
            </c:numRef>
          </c:cat>
          <c:val>
            <c:numRef>
              <c:f>Sheet1!$B$2:$B$6</c:f>
              <c:numCache>
                <c:formatCode>General</c:formatCode>
                <c:ptCount val="5"/>
                <c:pt idx="0">
                  <c:v>1.0</c:v>
                </c:pt>
                <c:pt idx="1">
                  <c:v>3.0</c:v>
                </c:pt>
                <c:pt idx="2">
                  <c:v>2.0</c:v>
                </c:pt>
                <c:pt idx="3">
                  <c:v>0.0</c:v>
                </c:pt>
                <c:pt idx="4">
                  <c:v>1.0</c:v>
                </c:pt>
              </c:numCache>
            </c:numRef>
          </c:val>
        </c:ser>
        <c:dLbls>
          <c:showLegendKey val="0"/>
          <c:showVal val="0"/>
          <c:showCatName val="0"/>
          <c:showSerName val="0"/>
          <c:showPercent val="0"/>
          <c:showBubbleSize val="0"/>
        </c:dLbls>
        <c:gapWidth val="150"/>
        <c:axId val="-1024778472"/>
        <c:axId val="2140448824"/>
      </c:barChart>
      <c:catAx>
        <c:axId val="-1024778472"/>
        <c:scaling>
          <c:orientation val="minMax"/>
        </c:scaling>
        <c:delete val="0"/>
        <c:axPos val="b"/>
        <c:title>
          <c:tx>
            <c:rich>
              <a:bodyPr/>
              <a:lstStyle/>
              <a:p>
                <a:pPr>
                  <a:defRPr sz="1200"/>
                </a:pPr>
                <a:r>
                  <a:rPr lang="en-US" sz="1200" dirty="0" smtClean="0"/>
                  <a:t>K</a:t>
                </a:r>
                <a:endParaRPr lang="en-US" sz="1200" dirty="0"/>
              </a:p>
            </c:rich>
          </c:tx>
          <c:layout/>
          <c:overlay val="0"/>
        </c:title>
        <c:numFmt formatCode="General" sourceLinked="1"/>
        <c:majorTickMark val="out"/>
        <c:minorTickMark val="none"/>
        <c:tickLblPos val="nextTo"/>
        <c:txPr>
          <a:bodyPr/>
          <a:lstStyle/>
          <a:p>
            <a:pPr>
              <a:defRPr sz="1200"/>
            </a:pPr>
            <a:endParaRPr lang="en-US"/>
          </a:p>
        </c:txPr>
        <c:crossAx val="2140448824"/>
        <c:crosses val="autoZero"/>
        <c:auto val="1"/>
        <c:lblAlgn val="ctr"/>
        <c:lblOffset val="100"/>
        <c:noMultiLvlLbl val="0"/>
      </c:catAx>
      <c:valAx>
        <c:axId val="2140448824"/>
        <c:scaling>
          <c:orientation val="minMax"/>
        </c:scaling>
        <c:delete val="0"/>
        <c:axPos val="l"/>
        <c:majorGridlines/>
        <c:title>
          <c:tx>
            <c:rich>
              <a:bodyPr rot="-5400000" vert="horz"/>
              <a:lstStyle/>
              <a:p>
                <a:pPr>
                  <a:defRPr sz="1200"/>
                </a:pPr>
                <a:r>
                  <a:rPr lang="en-US" sz="1200" dirty="0" smtClean="0"/>
                  <a:t>Frequency</a:t>
                </a:r>
                <a:endParaRPr lang="en-US" sz="1200" dirty="0"/>
              </a:p>
            </c:rich>
          </c:tx>
          <c:layout/>
          <c:overlay val="0"/>
        </c:title>
        <c:numFmt formatCode="General" sourceLinked="1"/>
        <c:majorTickMark val="out"/>
        <c:minorTickMark val="none"/>
        <c:tickLblPos val="nextTo"/>
        <c:txPr>
          <a:bodyPr/>
          <a:lstStyle/>
          <a:p>
            <a:pPr>
              <a:defRPr sz="1200"/>
            </a:pPr>
            <a:endParaRPr lang="en-US"/>
          </a:p>
        </c:txPr>
        <c:crossAx val="-1024778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86D2E-AA41-B64E-83F1-A8F10E989DB9}" type="datetimeFigureOut">
              <a:rPr lang="en-US" smtClean="0"/>
              <a:t>10/28/16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FB0A2-3ABC-304D-BC3C-B921779FD1F0}" type="slidenum">
              <a:rPr lang="en-US" smtClean="0"/>
              <a:t>‹#›</a:t>
            </a:fld>
            <a:endParaRPr lang="en-US"/>
          </a:p>
        </p:txBody>
      </p:sp>
    </p:spTree>
    <p:extLst>
      <p:ext uri="{BB962C8B-B14F-4D97-AF65-F5344CB8AC3E}">
        <p14:creationId xmlns:p14="http://schemas.microsoft.com/office/powerpoint/2010/main" val="11747546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1</a:t>
            </a:fld>
            <a:endParaRPr lang="en-US"/>
          </a:p>
        </p:txBody>
      </p:sp>
    </p:spTree>
    <p:extLst>
      <p:ext uri="{BB962C8B-B14F-4D97-AF65-F5344CB8AC3E}">
        <p14:creationId xmlns:p14="http://schemas.microsoft.com/office/powerpoint/2010/main" val="3341012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0CC6AC-0550-924F-AB36-DA627FA4EBD9}" type="slidenum">
              <a:rPr lang="en-US"/>
              <a:pPr/>
              <a:t>11</a:t>
            </a:fld>
            <a:endParaRPr lang="en-US"/>
          </a:p>
        </p:txBody>
      </p:sp>
      <p:sp>
        <p:nvSpPr>
          <p:cNvPr id="258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12</a:t>
            </a:fld>
            <a:endParaRPr lang="en-US"/>
          </a:p>
        </p:txBody>
      </p:sp>
    </p:spTree>
    <p:extLst>
      <p:ext uri="{BB962C8B-B14F-4D97-AF65-F5344CB8AC3E}">
        <p14:creationId xmlns:p14="http://schemas.microsoft.com/office/powerpoint/2010/main" val="174411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A5685-C4B5-684A-ADD9-0CCFE76263F5}" type="slidenum">
              <a:rPr lang="en-US"/>
              <a:pPr/>
              <a:t>13</a:t>
            </a:fld>
            <a:endParaRPr lang="en-US"/>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027" name="Rectangle 3"/>
          <p:cNvSpPr>
            <a:spLocks noGrp="1" noChangeArrowheads="1"/>
          </p:cNvSpPr>
          <p:nvPr>
            <p:ph type="body" idx="1"/>
          </p:nvPr>
        </p:nvSpPr>
        <p:spPr/>
        <p:txBody>
          <a:bodyPr/>
          <a:lstStyle/>
          <a:p>
            <a:r>
              <a:rPr lang="en-US"/>
              <a:t>In a random network each node has the same probability to connect to any other in the net.</a:t>
            </a:r>
          </a:p>
          <a:p>
            <a:endParaRPr lang="en-US"/>
          </a:p>
          <a:p>
            <a:r>
              <a:rPr lang="en-US"/>
              <a:t>In a scale free network, there are hubs (hyperconnected nodes) but the majority are loosely connected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A18AE-EF88-AF4B-9998-8BE8A2FB61F9}" type="slidenum">
              <a:rPr lang="en-US"/>
              <a:pPr/>
              <a:t>14</a:t>
            </a:fld>
            <a:endParaRPr lang="en-US"/>
          </a:p>
        </p:txBody>
      </p:sp>
      <p:sp>
        <p:nvSpPr>
          <p:cNvPr id="261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27F6B-CFB7-7543-83A1-0AD4B16D546F}" type="slidenum">
              <a:rPr lang="en-US"/>
              <a:pPr/>
              <a:t>15</a:t>
            </a:fld>
            <a:endParaRPr lang="en-US"/>
          </a:p>
        </p:txBody>
      </p:sp>
      <p:sp>
        <p:nvSpPr>
          <p:cNvPr id="262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8E923-FAB9-9341-BEFE-084EDFE1A5DC}" type="slidenum">
              <a:rPr lang="en-US"/>
              <a:pPr/>
              <a:t>16</a:t>
            </a:fld>
            <a:endParaRPr lang="en-US"/>
          </a:p>
        </p:txBody>
      </p:sp>
      <p:sp>
        <p:nvSpPr>
          <p:cNvPr id="263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D00F1-A5F8-2C41-B751-93C60968AAE3}" type="slidenum">
              <a:rPr lang="en-US"/>
              <a:pPr/>
              <a:t>17</a:t>
            </a:fld>
            <a:endParaRPr lang="en-US"/>
          </a:p>
        </p:txBody>
      </p:sp>
      <p:sp>
        <p:nvSpPr>
          <p:cNvPr id="264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B2132-4FBB-434A-9EBA-9BF88475152F}" type="slidenum">
              <a:rPr lang="en-US"/>
              <a:pPr/>
              <a:t>18</a:t>
            </a:fld>
            <a:endParaRPr lang="en-US"/>
          </a:p>
        </p:txBody>
      </p:sp>
      <p:sp>
        <p:nvSpPr>
          <p:cNvPr id="241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1667" name="Rectangle 3"/>
          <p:cNvSpPr>
            <a:spLocks noGrp="1" noChangeArrowheads="1"/>
          </p:cNvSpPr>
          <p:nvPr>
            <p:ph type="body" idx="1"/>
          </p:nvPr>
        </p:nvSpPr>
        <p:spPr/>
        <p:txBody>
          <a:bodyPr/>
          <a:lstStyle/>
          <a:p>
            <a:r>
              <a:rPr lang="en-US"/>
              <a:t>Measures the navigability of the net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82E4B-C186-7547-A305-5E813FB2C36E}" type="slidenum">
              <a:rPr lang="en-US"/>
              <a:pPr/>
              <a:t>19</a:t>
            </a:fld>
            <a:endParaRPr lang="en-US"/>
          </a:p>
        </p:txBody>
      </p:sp>
      <p:sp>
        <p:nvSpPr>
          <p:cNvPr id="242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2691" name="Rectangle 3"/>
          <p:cNvSpPr>
            <a:spLocks noGrp="1" noChangeArrowheads="1"/>
          </p:cNvSpPr>
          <p:nvPr>
            <p:ph type="body" idx="1"/>
          </p:nvPr>
        </p:nvSpPr>
        <p:spPr/>
        <p:txBody>
          <a:bodyPr/>
          <a:lstStyle/>
          <a:p>
            <a:r>
              <a:rPr lang="en-US" dirty="0"/>
              <a:t>Describes the degree of modularity of the </a:t>
            </a:r>
            <a:r>
              <a:rPr lang="en-US" dirty="0" smtClean="0"/>
              <a:t>net</a:t>
            </a:r>
          </a:p>
          <a:p>
            <a:r>
              <a:rPr lang="en-US" dirty="0" smtClean="0"/>
              <a:t>The number</a:t>
            </a:r>
            <a:r>
              <a:rPr lang="en-US" baseline="0" dirty="0" smtClean="0"/>
              <a:t> of direct edges between the first neighbors of a given node is equivalent to the number of triangles that can be drawn with that node as a vertex.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20</a:t>
            </a:fld>
            <a:endParaRPr lang="en-US"/>
          </a:p>
        </p:txBody>
      </p:sp>
    </p:spTree>
    <p:extLst>
      <p:ext uri="{BB962C8B-B14F-4D97-AF65-F5344CB8AC3E}">
        <p14:creationId xmlns:p14="http://schemas.microsoft.com/office/powerpoint/2010/main" val="255379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chemeClr val="tx1"/>
                </a:solidFill>
                <a:latin typeface="+mn-lt"/>
                <a:ea typeface="+mn-ea"/>
                <a:cs typeface="+mn-cs"/>
              </a:rPr>
              <a:t>Few research fields can trace their roots to a single moment and place in history. Graph theory, the mathematical scaffold behind network science, can. Its roots go back to 1736 to Konigsberg, a thriving merchant city in Eastern Prussia. Its busy fleet of ships and the trade they brought allowed city officials to build </a:t>
            </a:r>
            <a:r>
              <a:rPr lang="en-US" sz="2400" b="1" kern="1200" dirty="0" smtClean="0">
                <a:solidFill>
                  <a:schemeClr val="tx1"/>
                </a:solidFill>
                <a:latin typeface="+mn-lt"/>
                <a:ea typeface="+mn-ea"/>
                <a:cs typeface="+mn-cs"/>
              </a:rPr>
              <a:t>seven bridges </a:t>
            </a:r>
            <a:r>
              <a:rPr lang="en-US" sz="2400" kern="1200" dirty="0" smtClean="0">
                <a:solidFill>
                  <a:schemeClr val="tx1"/>
                </a:solidFill>
                <a:latin typeface="+mn-lt"/>
                <a:ea typeface="+mn-ea"/>
                <a:cs typeface="+mn-cs"/>
              </a:rPr>
              <a:t>across the river </a:t>
            </a:r>
            <a:r>
              <a:rPr lang="en-US" sz="2400" b="1" kern="1200" dirty="0" err="1" smtClean="0">
                <a:solidFill>
                  <a:schemeClr val="tx1"/>
                </a:solidFill>
                <a:latin typeface="+mn-lt"/>
                <a:ea typeface="+mn-ea"/>
                <a:cs typeface="+mn-cs"/>
              </a:rPr>
              <a:t>Pregel</a:t>
            </a:r>
            <a:r>
              <a:rPr lang="en-US" sz="2400" kern="1200" dirty="0" smtClean="0">
                <a:solidFill>
                  <a:schemeClr val="tx1"/>
                </a:solidFill>
                <a:latin typeface="+mn-lt"/>
                <a:ea typeface="+mn-ea"/>
                <a:cs typeface="+mn-cs"/>
              </a:rPr>
              <a:t> that surrounded the town. </a:t>
            </a:r>
            <a:r>
              <a:rPr lang="en-US" sz="2400" b="1" kern="1200" dirty="0" smtClean="0">
                <a:solidFill>
                  <a:schemeClr val="tx1"/>
                </a:solidFill>
                <a:latin typeface="+mn-lt"/>
                <a:ea typeface="+mn-ea"/>
                <a:cs typeface="+mn-cs"/>
              </a:rPr>
              <a:t>Five of these connected the elegant island </a:t>
            </a:r>
            <a:r>
              <a:rPr lang="en-US" sz="2400" b="1" kern="1200" dirty="0" err="1" smtClean="0">
                <a:solidFill>
                  <a:schemeClr val="tx1"/>
                </a:solidFill>
                <a:latin typeface="+mn-lt"/>
                <a:ea typeface="+mn-ea"/>
                <a:cs typeface="+mn-cs"/>
              </a:rPr>
              <a:t>Kneiphof</a:t>
            </a:r>
            <a:r>
              <a:rPr lang="en-US" sz="2400" kern="1200" dirty="0" smtClean="0">
                <a:solidFill>
                  <a:schemeClr val="tx1"/>
                </a:solidFill>
                <a:latin typeface="+mn-lt"/>
                <a:ea typeface="+mn-ea"/>
                <a:cs typeface="+mn-cs"/>
              </a:rPr>
              <a:t>, caught between the two branches of the </a:t>
            </a:r>
            <a:r>
              <a:rPr lang="en-US" sz="2400" kern="1200" dirty="0" err="1" smtClean="0">
                <a:solidFill>
                  <a:schemeClr val="tx1"/>
                </a:solidFill>
                <a:latin typeface="+mn-lt"/>
                <a:ea typeface="+mn-ea"/>
                <a:cs typeface="+mn-cs"/>
              </a:rPr>
              <a:t>Pregel</a:t>
            </a:r>
            <a:r>
              <a:rPr lang="en-US" sz="2400" kern="1200" dirty="0" smtClean="0">
                <a:solidFill>
                  <a:schemeClr val="tx1"/>
                </a:solidFill>
                <a:latin typeface="+mn-lt"/>
                <a:ea typeface="+mn-ea"/>
                <a:cs typeface="+mn-cs"/>
              </a:rPr>
              <a:t>, to the mainland;</a:t>
            </a:r>
          </a:p>
          <a:p>
            <a:r>
              <a:rPr lang="en-US" sz="2400" kern="1200" dirty="0" smtClean="0">
                <a:solidFill>
                  <a:schemeClr val="tx1"/>
                </a:solidFill>
                <a:latin typeface="+mn-lt"/>
                <a:ea typeface="+mn-ea"/>
                <a:cs typeface="+mn-cs"/>
              </a:rPr>
              <a:t> </a:t>
            </a:r>
            <a:r>
              <a:rPr lang="en-US" sz="2400" b="1" kern="1200" dirty="0" smtClean="0">
                <a:solidFill>
                  <a:schemeClr val="tx1"/>
                </a:solidFill>
                <a:latin typeface="+mn-lt"/>
                <a:ea typeface="+mn-ea"/>
                <a:cs typeface="+mn-cs"/>
              </a:rPr>
              <a:t>two crossed the two branches of the river</a:t>
            </a:r>
            <a:r>
              <a:rPr lang="en-US" sz="2400" kern="1200" dirty="0" smtClean="0">
                <a:solidFill>
                  <a:schemeClr val="tx1"/>
                </a:solidFill>
                <a:latin typeface="+mn-lt"/>
                <a:ea typeface="+mn-ea"/>
                <a:cs typeface="+mn-cs"/>
              </a:rPr>
              <a:t>. This peculiar arrangement gave birth to a contemporary puzzle: Can one walk across all seven bridges and never cross the same one twice? Despite many attempts, no one could find such path. The problem remained unsolved until 1736, when Leonard Euler, a Swiss born mathematician, offered a rigorous mathematical proof that such path does not exist.</a:t>
            </a:r>
          </a:p>
          <a:p>
            <a:endParaRPr lang="en-US" dirty="0"/>
          </a:p>
        </p:txBody>
      </p:sp>
      <p:sp>
        <p:nvSpPr>
          <p:cNvPr id="4" name="Slide Number Placeholder 3"/>
          <p:cNvSpPr>
            <a:spLocks noGrp="1"/>
          </p:cNvSpPr>
          <p:nvPr>
            <p:ph type="sldNum" sz="quarter" idx="10"/>
          </p:nvPr>
        </p:nvSpPr>
        <p:spPr/>
        <p:txBody>
          <a:bodyPr/>
          <a:lstStyle/>
          <a:p>
            <a:fld id="{279FB0A2-3ABC-304D-BC3C-B921779FD1F0}" type="slidenum">
              <a:rPr lang="en-US" smtClean="0"/>
              <a:t>2</a:t>
            </a:fld>
            <a:endParaRPr lang="en-US"/>
          </a:p>
        </p:txBody>
      </p:sp>
    </p:spTree>
    <p:extLst>
      <p:ext uri="{BB962C8B-B14F-4D97-AF65-F5344CB8AC3E}">
        <p14:creationId xmlns:p14="http://schemas.microsoft.com/office/powerpoint/2010/main" val="1207714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21</a:t>
            </a:fld>
            <a:endParaRPr lang="en-US"/>
          </a:p>
        </p:txBody>
      </p:sp>
    </p:spTree>
    <p:extLst>
      <p:ext uri="{BB962C8B-B14F-4D97-AF65-F5344CB8AC3E}">
        <p14:creationId xmlns:p14="http://schemas.microsoft.com/office/powerpoint/2010/main" val="3296285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22</a:t>
            </a:fld>
            <a:endParaRPr lang="en-US"/>
          </a:p>
        </p:txBody>
      </p:sp>
    </p:spTree>
    <p:extLst>
      <p:ext uri="{BB962C8B-B14F-4D97-AF65-F5344CB8AC3E}">
        <p14:creationId xmlns:p14="http://schemas.microsoft.com/office/powerpoint/2010/main" val="844259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23</a:t>
            </a:fld>
            <a:endParaRPr lang="en-US"/>
          </a:p>
        </p:txBody>
      </p:sp>
    </p:spTree>
    <p:extLst>
      <p:ext uri="{BB962C8B-B14F-4D97-AF65-F5344CB8AC3E}">
        <p14:creationId xmlns:p14="http://schemas.microsoft.com/office/powerpoint/2010/main" val="3041812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28</a:t>
            </a:fld>
            <a:endParaRPr lang="en-US"/>
          </a:p>
        </p:txBody>
      </p:sp>
    </p:spTree>
    <p:extLst>
      <p:ext uri="{BB962C8B-B14F-4D97-AF65-F5344CB8AC3E}">
        <p14:creationId xmlns:p14="http://schemas.microsoft.com/office/powerpoint/2010/main" val="599392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31</a:t>
            </a:fld>
            <a:endParaRPr lang="en-US"/>
          </a:p>
        </p:txBody>
      </p:sp>
    </p:spTree>
    <p:extLst>
      <p:ext uri="{BB962C8B-B14F-4D97-AF65-F5344CB8AC3E}">
        <p14:creationId xmlns:p14="http://schemas.microsoft.com/office/powerpoint/2010/main" val="3256756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687F42-899F-AB4A-8B60-6A89832E6D71}" type="slidenum">
              <a:rPr lang="en-US"/>
              <a:pPr/>
              <a:t>32</a:t>
            </a:fld>
            <a:endParaRPr lang="en-US"/>
          </a:p>
        </p:txBody>
      </p:sp>
      <p:sp>
        <p:nvSpPr>
          <p:cNvPr id="228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8355" name="Rectangle 3"/>
          <p:cNvSpPr>
            <a:spLocks noGrp="1" noChangeArrowheads="1"/>
          </p:cNvSpPr>
          <p:nvPr>
            <p:ph type="body" idx="1"/>
          </p:nvPr>
        </p:nvSpPr>
        <p:spPr/>
        <p:txBody>
          <a:bodyPr/>
          <a:lstStyle/>
          <a:p>
            <a:r>
              <a:rPr lang="en-US"/>
              <a:t>Milgram wanted to know what were the characteristics of social networks (acquaintances)</a:t>
            </a:r>
          </a:p>
          <a:p>
            <a:r>
              <a:rPr lang="en-US"/>
              <a:t>All follow power laws!!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The phrase was invented by the playwright John </a:t>
            </a:r>
            <a:r>
              <a:rPr lang="en-US" dirty="0" err="1" smtClean="0">
                <a:latin typeface="Calibri" charset="0"/>
                <a:ea typeface="ＭＳ Ｐゴシック" charset="0"/>
                <a:cs typeface="ＭＳ Ｐゴシック" charset="0"/>
              </a:rPr>
              <a:t>Guare</a:t>
            </a:r>
            <a:r>
              <a:rPr lang="en-US" dirty="0" smtClean="0">
                <a:latin typeface="Calibri" charset="0"/>
                <a:ea typeface="ＭＳ Ｐゴシック" charset="0"/>
                <a:cs typeface="ＭＳ Ｐゴシック" charset="0"/>
              </a:rPr>
              <a:t>, who used it as the title of his Broadway play writer in 1991, that was eventually turned into a movie with the same title. In the play the lead character, </a:t>
            </a:r>
            <a:r>
              <a:rPr lang="en-US" dirty="0" err="1" smtClean="0">
                <a:latin typeface="Calibri" charset="0"/>
                <a:ea typeface="ＭＳ Ｐゴシック" charset="0"/>
                <a:cs typeface="ＭＳ Ｐゴシック" charset="0"/>
              </a:rPr>
              <a:t>Ousa</a:t>
            </a:r>
            <a:r>
              <a:rPr lang="en-US" dirty="0" smtClean="0">
                <a:latin typeface="Calibri" charset="0"/>
                <a:ea typeface="ＭＳ Ｐゴシック" charset="0"/>
                <a:cs typeface="ＭＳ Ｐゴシック" charset="0"/>
              </a:rPr>
              <a:t>, musing about our interconnectedness, tells her daughter: </a:t>
            </a:r>
          </a:p>
          <a:p>
            <a:endParaRPr lang="en-US" dirty="0"/>
          </a:p>
        </p:txBody>
      </p:sp>
      <p:sp>
        <p:nvSpPr>
          <p:cNvPr id="4" name="Slide Number Placeholder 3"/>
          <p:cNvSpPr>
            <a:spLocks noGrp="1"/>
          </p:cNvSpPr>
          <p:nvPr>
            <p:ph type="sldNum" sz="quarter" idx="10"/>
          </p:nvPr>
        </p:nvSpPr>
        <p:spPr/>
        <p:txBody>
          <a:bodyPr/>
          <a:lstStyle/>
          <a:p>
            <a:fld id="{279FB0A2-3ABC-304D-BC3C-B921779FD1F0}" type="slidenum">
              <a:rPr lang="en-US" smtClean="0"/>
              <a:t>33</a:t>
            </a:fld>
            <a:endParaRPr lang="en-US"/>
          </a:p>
        </p:txBody>
      </p:sp>
    </p:spTree>
    <p:extLst>
      <p:ext uri="{BB962C8B-B14F-4D97-AF65-F5344CB8AC3E}">
        <p14:creationId xmlns:p14="http://schemas.microsoft.com/office/powerpoint/2010/main" val="1682582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34</a:t>
            </a:fld>
            <a:endParaRPr lang="en-US"/>
          </a:p>
        </p:txBody>
      </p:sp>
    </p:spTree>
    <p:extLst>
      <p:ext uri="{BB962C8B-B14F-4D97-AF65-F5344CB8AC3E}">
        <p14:creationId xmlns:p14="http://schemas.microsoft.com/office/powerpoint/2010/main" val="1707816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35</a:t>
            </a:fld>
            <a:endParaRPr lang="en-US"/>
          </a:p>
        </p:txBody>
      </p:sp>
    </p:spTree>
    <p:extLst>
      <p:ext uri="{BB962C8B-B14F-4D97-AF65-F5344CB8AC3E}">
        <p14:creationId xmlns:p14="http://schemas.microsoft.com/office/powerpoint/2010/main" val="3249113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36</a:t>
            </a:fld>
            <a:endParaRPr lang="en-US"/>
          </a:p>
        </p:txBody>
      </p:sp>
    </p:spTree>
    <p:extLst>
      <p:ext uri="{BB962C8B-B14F-4D97-AF65-F5344CB8AC3E}">
        <p14:creationId xmlns:p14="http://schemas.microsoft.com/office/powerpoint/2010/main" val="4315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Euler's insight was to represent each of the four land areas separated by the river as nodes, distinguishing them with letters A, B, C, and D. Next he connected with lines each  piece of land that had a bridge between them. He thus built a {graph}, whose {nodes} were the pieces of land and {links} were the bridges. Then Euler made a simple observation: if there is a path crossing all bridges, but never the same bridge twice, then nodes with odd number of links must be either the starting or the end point of this path. Indeed, with an odd number of links you can arrive to a node and have no unused link for you to leave it. Yet, a continuous path that goes through all bridges can have only one starting and one end point. Thus such a path cannot exist on a graph that has more than two nodes with an odd number of links. As the K\"{o}</a:t>
            </a:r>
            <a:r>
              <a:rPr lang="en-US" sz="1200" kern="1200" dirty="0" err="1" smtClean="0">
                <a:solidFill>
                  <a:schemeClr val="tx1"/>
                </a:solidFill>
                <a:latin typeface="+mn-lt"/>
                <a:ea typeface="+mn-ea"/>
                <a:cs typeface="+mn-cs"/>
              </a:rPr>
              <a:t>nigsberg</a:t>
            </a:r>
            <a:r>
              <a:rPr lang="en-US" sz="1200" kern="1200" dirty="0" smtClean="0">
                <a:solidFill>
                  <a:schemeClr val="tx1"/>
                </a:solidFill>
                <a:latin typeface="+mn-lt"/>
                <a:ea typeface="+mn-ea"/>
                <a:cs typeface="+mn-cs"/>
              </a:rPr>
              <a:t> graph had three such nodes, B, C, D, each with three links, no path could satisfy the problem.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Today we remember Euler's proof because it was the first time someone solved a mathematical problem by turning it into a graph. In hindsight the proof has two important messages: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1. Some problems become simpler and more treatable if they are represented as a graph.</a:t>
            </a:r>
          </a:p>
          <a:p>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2. T</a:t>
            </a:r>
            <a:r>
              <a:rPr lang="en-US" sz="1200" b="1" kern="1200" dirty="0" smtClean="0">
                <a:solidFill>
                  <a:schemeClr val="tx1"/>
                </a:solidFill>
                <a:latin typeface="+mn-lt"/>
                <a:ea typeface="+mn-ea"/>
                <a:cs typeface="+mn-cs"/>
              </a:rPr>
              <a:t>he existence of the path does not depend on our ingenuity to find it. Rather, it is a property of the graph</a:t>
            </a:r>
            <a:r>
              <a:rPr lang="en-US" sz="1200" kern="1200" dirty="0" smtClean="0">
                <a:solidFill>
                  <a:schemeClr val="tx1"/>
                </a:solidFill>
                <a:latin typeface="+mn-lt"/>
                <a:ea typeface="+mn-ea"/>
                <a:cs typeface="+mn-cs"/>
              </a:rPr>
              <a:t>. Indeed, given the layout of the K\"{o}</a:t>
            </a:r>
            <a:r>
              <a:rPr lang="en-US" sz="1200" kern="1200" dirty="0" err="1" smtClean="0">
                <a:solidFill>
                  <a:schemeClr val="tx1"/>
                </a:solidFill>
                <a:latin typeface="+mn-lt"/>
                <a:ea typeface="+mn-ea"/>
                <a:cs typeface="+mn-cs"/>
              </a:rPr>
              <a:t>nigsberg</a:t>
            </a:r>
            <a:r>
              <a:rPr lang="en-US" sz="1200" kern="1200" dirty="0" smtClean="0">
                <a:solidFill>
                  <a:schemeClr val="tx1"/>
                </a:solidFill>
                <a:latin typeface="+mn-lt"/>
                <a:ea typeface="+mn-ea"/>
                <a:cs typeface="+mn-cs"/>
              </a:rPr>
              <a:t> bridges, no matter how smart we are, we will never find the desired path. </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 1875 built a new bridge between B and C, increasing the number of links of these two nodes to four </a:t>
            </a:r>
            <a:endParaRPr lang="en-US" b="1"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other words, networks have properties, hidden in their structure, that affect the function of the system they describe, limiting or enhancing our ability to do things with or on them. To fully understand how networks affect the properties of a system, we need to become familiar with some basic concepts in graph theory, encountering the language and mathematical formalism that will be of direct use throughout this book.</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9FB0A2-3ABC-304D-BC3C-B921779FD1F0}" type="slidenum">
              <a:rPr lang="en-US" smtClean="0"/>
              <a:t>3</a:t>
            </a:fld>
            <a:endParaRPr lang="en-US"/>
          </a:p>
        </p:txBody>
      </p:sp>
    </p:spTree>
    <p:extLst>
      <p:ext uri="{BB962C8B-B14F-4D97-AF65-F5344CB8AC3E}">
        <p14:creationId xmlns:p14="http://schemas.microsoft.com/office/powerpoint/2010/main" val="409479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37</a:t>
            </a:fld>
            <a:endParaRPr lang="en-US"/>
          </a:p>
        </p:txBody>
      </p:sp>
    </p:spTree>
    <p:extLst>
      <p:ext uri="{BB962C8B-B14F-4D97-AF65-F5344CB8AC3E}">
        <p14:creationId xmlns:p14="http://schemas.microsoft.com/office/powerpoint/2010/main" val="668100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C55305-93C8-436F-9C16-63EEEC5A682C}" type="slidenum">
              <a:rPr lang="en-US" smtClean="0"/>
              <a:t>38</a:t>
            </a:fld>
            <a:endParaRPr lang="en-US"/>
          </a:p>
        </p:txBody>
      </p:sp>
    </p:spTree>
    <p:extLst>
      <p:ext uri="{BB962C8B-B14F-4D97-AF65-F5344CB8AC3E}">
        <p14:creationId xmlns:p14="http://schemas.microsoft.com/office/powerpoint/2010/main" val="3522707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C55305-93C8-436F-9C16-63EEEC5A682C}" type="slidenum">
              <a:rPr lang="en-US" smtClean="0"/>
              <a:t>39</a:t>
            </a:fld>
            <a:endParaRPr lang="en-US"/>
          </a:p>
        </p:txBody>
      </p:sp>
    </p:spTree>
    <p:extLst>
      <p:ext uri="{BB962C8B-B14F-4D97-AF65-F5344CB8AC3E}">
        <p14:creationId xmlns:p14="http://schemas.microsoft.com/office/powerpoint/2010/main" val="512652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55305-93C8-436F-9C16-63EEEC5A682C}" type="slidenum">
              <a:rPr lang="en-US" smtClean="0"/>
              <a:t>40</a:t>
            </a:fld>
            <a:endParaRPr lang="en-US"/>
          </a:p>
        </p:txBody>
      </p:sp>
    </p:spTree>
    <p:extLst>
      <p:ext uri="{BB962C8B-B14F-4D97-AF65-F5344CB8AC3E}">
        <p14:creationId xmlns:p14="http://schemas.microsoft.com/office/powerpoint/2010/main" val="4270586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41</a:t>
            </a:fld>
            <a:endParaRPr lang="en-US"/>
          </a:p>
        </p:txBody>
      </p:sp>
    </p:spTree>
    <p:extLst>
      <p:ext uri="{BB962C8B-B14F-4D97-AF65-F5344CB8AC3E}">
        <p14:creationId xmlns:p14="http://schemas.microsoft.com/office/powerpoint/2010/main" val="201419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42</a:t>
            </a:fld>
            <a:endParaRPr lang="en-US"/>
          </a:p>
        </p:txBody>
      </p:sp>
    </p:spTree>
    <p:extLst>
      <p:ext uri="{BB962C8B-B14F-4D97-AF65-F5344CB8AC3E}">
        <p14:creationId xmlns:p14="http://schemas.microsoft.com/office/powerpoint/2010/main" val="1514804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27F6B-CFB7-7543-83A1-0AD4B16D546F}" type="slidenum">
              <a:rPr lang="en-US">
                <a:solidFill>
                  <a:prstClr val="black"/>
                </a:solidFill>
              </a:rPr>
              <a:pPr/>
              <a:t>43</a:t>
            </a:fld>
            <a:endParaRPr lang="en-US">
              <a:solidFill>
                <a:prstClr val="black"/>
              </a:solidFill>
            </a:endParaRPr>
          </a:p>
        </p:txBody>
      </p:sp>
      <p:sp>
        <p:nvSpPr>
          <p:cNvPr id="262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D00F1-A5F8-2C41-B751-93C60968AAE3}" type="slidenum">
              <a:rPr lang="en-US">
                <a:solidFill>
                  <a:prstClr val="black"/>
                </a:solidFill>
              </a:rPr>
              <a:pPr/>
              <a:t>44</a:t>
            </a:fld>
            <a:endParaRPr lang="en-US">
              <a:solidFill>
                <a:prstClr val="black"/>
              </a:solidFill>
            </a:endParaRPr>
          </a:p>
        </p:txBody>
      </p:sp>
      <p:sp>
        <p:nvSpPr>
          <p:cNvPr id="264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45</a:t>
            </a:fld>
            <a:endParaRPr lang="en-US"/>
          </a:p>
        </p:txBody>
      </p:sp>
    </p:spTree>
    <p:extLst>
      <p:ext uri="{BB962C8B-B14F-4D97-AF65-F5344CB8AC3E}">
        <p14:creationId xmlns:p14="http://schemas.microsoft.com/office/powerpoint/2010/main" val="1877857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46</a:t>
            </a:fld>
            <a:endParaRPr lang="en-US"/>
          </a:p>
        </p:txBody>
      </p:sp>
    </p:spTree>
    <p:extLst>
      <p:ext uri="{BB962C8B-B14F-4D97-AF65-F5344CB8AC3E}">
        <p14:creationId xmlns:p14="http://schemas.microsoft.com/office/powerpoint/2010/main" val="1419661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4</a:t>
            </a:fld>
            <a:endParaRPr lang="en-US"/>
          </a:p>
        </p:txBody>
      </p:sp>
    </p:spTree>
    <p:extLst>
      <p:ext uri="{BB962C8B-B14F-4D97-AF65-F5344CB8AC3E}">
        <p14:creationId xmlns:p14="http://schemas.microsoft.com/office/powerpoint/2010/main" val="3204216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47</a:t>
            </a:fld>
            <a:endParaRPr lang="en-US"/>
          </a:p>
        </p:txBody>
      </p:sp>
    </p:spTree>
    <p:extLst>
      <p:ext uri="{BB962C8B-B14F-4D97-AF65-F5344CB8AC3E}">
        <p14:creationId xmlns:p14="http://schemas.microsoft.com/office/powerpoint/2010/main" val="423709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5</a:t>
            </a:fld>
            <a:endParaRPr lang="en-US"/>
          </a:p>
        </p:txBody>
      </p:sp>
    </p:spTree>
    <p:extLst>
      <p:ext uri="{BB962C8B-B14F-4D97-AF65-F5344CB8AC3E}">
        <p14:creationId xmlns:p14="http://schemas.microsoft.com/office/powerpoint/2010/main" val="9254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6</a:t>
            </a:fld>
            <a:endParaRPr lang="en-US"/>
          </a:p>
        </p:txBody>
      </p:sp>
    </p:spTree>
    <p:extLst>
      <p:ext uri="{BB962C8B-B14F-4D97-AF65-F5344CB8AC3E}">
        <p14:creationId xmlns:p14="http://schemas.microsoft.com/office/powerpoint/2010/main" val="47705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7</a:t>
            </a:fld>
            <a:endParaRPr lang="en-US"/>
          </a:p>
        </p:txBody>
      </p:sp>
    </p:spTree>
    <p:extLst>
      <p:ext uri="{BB962C8B-B14F-4D97-AF65-F5344CB8AC3E}">
        <p14:creationId xmlns:p14="http://schemas.microsoft.com/office/powerpoint/2010/main" val="3678806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FB0A2-3ABC-304D-BC3C-B921779FD1F0}" type="slidenum">
              <a:rPr lang="en-US" smtClean="0"/>
              <a:t>8</a:t>
            </a:fld>
            <a:endParaRPr lang="en-US"/>
          </a:p>
        </p:txBody>
      </p:sp>
    </p:spTree>
    <p:extLst>
      <p:ext uri="{BB962C8B-B14F-4D97-AF65-F5344CB8AC3E}">
        <p14:creationId xmlns:p14="http://schemas.microsoft.com/office/powerpoint/2010/main" val="1106819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79F75-749E-5347-B94E-744ECBC6FEBD}" type="slidenum">
              <a:rPr lang="en-US"/>
              <a:pPr/>
              <a:t>10</a:t>
            </a:fld>
            <a:endParaRPr lang="en-US"/>
          </a:p>
        </p:txBody>
      </p:sp>
      <p:sp>
        <p:nvSpPr>
          <p:cNvPr id="25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AE1CBA-AB20-7E42-A559-8D20E8E917DB}"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62AF9-4E4F-6941-A6BA-471D278A4C6C}" type="slidenum">
              <a:rPr lang="en-US" smtClean="0"/>
              <a:t>‹#›</a:t>
            </a:fld>
            <a:endParaRPr lang="en-US"/>
          </a:p>
        </p:txBody>
      </p:sp>
    </p:spTree>
    <p:extLst>
      <p:ext uri="{BB962C8B-B14F-4D97-AF65-F5344CB8AC3E}">
        <p14:creationId xmlns:p14="http://schemas.microsoft.com/office/powerpoint/2010/main" val="122322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E1CBA-AB20-7E42-A559-8D20E8E917DB}"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62AF9-4E4F-6941-A6BA-471D278A4C6C}" type="slidenum">
              <a:rPr lang="en-US" smtClean="0"/>
              <a:t>‹#›</a:t>
            </a:fld>
            <a:endParaRPr lang="en-US"/>
          </a:p>
        </p:txBody>
      </p:sp>
    </p:spTree>
    <p:extLst>
      <p:ext uri="{BB962C8B-B14F-4D97-AF65-F5344CB8AC3E}">
        <p14:creationId xmlns:p14="http://schemas.microsoft.com/office/powerpoint/2010/main" val="351070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E1CBA-AB20-7E42-A559-8D20E8E917DB}"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62AF9-4E4F-6941-A6BA-471D278A4C6C}" type="slidenum">
              <a:rPr lang="en-US" smtClean="0"/>
              <a:t>‹#›</a:t>
            </a:fld>
            <a:endParaRPr lang="en-US"/>
          </a:p>
        </p:txBody>
      </p:sp>
    </p:spTree>
    <p:extLst>
      <p:ext uri="{BB962C8B-B14F-4D97-AF65-F5344CB8AC3E}">
        <p14:creationId xmlns:p14="http://schemas.microsoft.com/office/powerpoint/2010/main" val="3833615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CD9DA61D-4A0C-6645-A649-81EE41D2DA38}" type="slidenum">
              <a:rPr lang="en-US"/>
              <a:pPr/>
              <a:t>‹#›</a:t>
            </a:fld>
            <a:endParaRPr lang="en-US"/>
          </a:p>
        </p:txBody>
      </p:sp>
    </p:spTree>
    <p:extLst>
      <p:ext uri="{BB962C8B-B14F-4D97-AF65-F5344CB8AC3E}">
        <p14:creationId xmlns:p14="http://schemas.microsoft.com/office/powerpoint/2010/main" val="1833537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AE1CBA-AB20-7E42-A559-8D20E8E917DB}" type="datetimeFigureOut">
              <a:rPr lang="en-US" smtClean="0">
                <a:solidFill>
                  <a:prstClr val="black">
                    <a:tint val="75000"/>
                  </a:prstClr>
                </a:solidFill>
              </a:rPr>
              <a:pPr/>
              <a:t>10/28/16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62AF9-4E4F-6941-A6BA-471D278A4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868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E1CBA-AB20-7E42-A559-8D20E8E917DB}" type="datetimeFigureOut">
              <a:rPr lang="en-US" smtClean="0">
                <a:solidFill>
                  <a:prstClr val="black">
                    <a:tint val="75000"/>
                  </a:prstClr>
                </a:solidFill>
              </a:rPr>
              <a:pPr/>
              <a:t>10/28/16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62AF9-4E4F-6941-A6BA-471D278A4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622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AE1CBA-AB20-7E42-A559-8D20E8E917DB}" type="datetimeFigureOut">
              <a:rPr lang="en-US" smtClean="0">
                <a:solidFill>
                  <a:prstClr val="black">
                    <a:tint val="75000"/>
                  </a:prstClr>
                </a:solidFill>
              </a:rPr>
              <a:pPr/>
              <a:t>10/28/16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62AF9-4E4F-6941-A6BA-471D278A4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822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AE1CBA-AB20-7E42-A559-8D20E8E917DB}" type="datetimeFigureOut">
              <a:rPr lang="en-US" smtClean="0">
                <a:solidFill>
                  <a:prstClr val="black">
                    <a:tint val="75000"/>
                  </a:prstClr>
                </a:solidFill>
              </a:rPr>
              <a:pPr/>
              <a:t>10/28/16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762AF9-4E4F-6941-A6BA-471D278A4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462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AE1CBA-AB20-7E42-A559-8D20E8E917DB}" type="datetimeFigureOut">
              <a:rPr lang="en-US" smtClean="0">
                <a:solidFill>
                  <a:prstClr val="black">
                    <a:tint val="75000"/>
                  </a:prstClr>
                </a:solidFill>
              </a:rPr>
              <a:pPr/>
              <a:t>10/28/16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762AF9-4E4F-6941-A6BA-471D278A4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476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AE1CBA-AB20-7E42-A559-8D20E8E917DB}" type="datetimeFigureOut">
              <a:rPr lang="en-US" smtClean="0">
                <a:solidFill>
                  <a:prstClr val="black">
                    <a:tint val="75000"/>
                  </a:prstClr>
                </a:solidFill>
              </a:rPr>
              <a:pPr/>
              <a:t>10/28/16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762AF9-4E4F-6941-A6BA-471D278A4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67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E1CBA-AB20-7E42-A559-8D20E8E917DB}" type="datetimeFigureOut">
              <a:rPr lang="en-US" smtClean="0">
                <a:solidFill>
                  <a:prstClr val="black">
                    <a:tint val="75000"/>
                  </a:prstClr>
                </a:solidFill>
              </a:rPr>
              <a:pPr/>
              <a:t>10/28/16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762AF9-4E4F-6941-A6BA-471D278A4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52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E1CBA-AB20-7E42-A559-8D20E8E917DB}"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62AF9-4E4F-6941-A6BA-471D278A4C6C}" type="slidenum">
              <a:rPr lang="en-US" smtClean="0"/>
              <a:t>‹#›</a:t>
            </a:fld>
            <a:endParaRPr lang="en-US"/>
          </a:p>
        </p:txBody>
      </p:sp>
    </p:spTree>
    <p:extLst>
      <p:ext uri="{BB962C8B-B14F-4D97-AF65-F5344CB8AC3E}">
        <p14:creationId xmlns:p14="http://schemas.microsoft.com/office/powerpoint/2010/main" val="4126434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AE1CBA-AB20-7E42-A559-8D20E8E917DB}" type="datetimeFigureOut">
              <a:rPr lang="en-US" smtClean="0">
                <a:solidFill>
                  <a:prstClr val="black">
                    <a:tint val="75000"/>
                  </a:prstClr>
                </a:solidFill>
              </a:rPr>
              <a:pPr/>
              <a:t>10/28/16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762AF9-4E4F-6941-A6BA-471D278A4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018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AE1CBA-AB20-7E42-A559-8D20E8E917DB}" type="datetimeFigureOut">
              <a:rPr lang="en-US" smtClean="0">
                <a:solidFill>
                  <a:prstClr val="black">
                    <a:tint val="75000"/>
                  </a:prstClr>
                </a:solidFill>
              </a:rPr>
              <a:pPr/>
              <a:t>10/28/16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762AF9-4E4F-6941-A6BA-471D278A4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568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E1CBA-AB20-7E42-A559-8D20E8E917DB}" type="datetimeFigureOut">
              <a:rPr lang="en-US" smtClean="0">
                <a:solidFill>
                  <a:prstClr val="black">
                    <a:tint val="75000"/>
                  </a:prstClr>
                </a:solidFill>
              </a:rPr>
              <a:pPr/>
              <a:t>10/28/16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62AF9-4E4F-6941-A6BA-471D278A4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07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E1CBA-AB20-7E42-A559-8D20E8E917DB}" type="datetimeFigureOut">
              <a:rPr lang="en-US" smtClean="0">
                <a:solidFill>
                  <a:prstClr val="black">
                    <a:tint val="75000"/>
                  </a:prstClr>
                </a:solidFill>
              </a:rPr>
              <a:pPr/>
              <a:t>10/28/16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62AF9-4E4F-6941-A6BA-471D278A4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858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CD9DA61D-4A0C-6645-A649-81EE41D2DA3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08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AE1CBA-AB20-7E42-A559-8D20E8E917DB}"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62AF9-4E4F-6941-A6BA-471D278A4C6C}" type="slidenum">
              <a:rPr lang="en-US" smtClean="0"/>
              <a:t>‹#›</a:t>
            </a:fld>
            <a:endParaRPr lang="en-US"/>
          </a:p>
        </p:txBody>
      </p:sp>
    </p:spTree>
    <p:extLst>
      <p:ext uri="{BB962C8B-B14F-4D97-AF65-F5344CB8AC3E}">
        <p14:creationId xmlns:p14="http://schemas.microsoft.com/office/powerpoint/2010/main" val="386232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AE1CBA-AB20-7E42-A559-8D20E8E917DB}"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62AF9-4E4F-6941-A6BA-471D278A4C6C}" type="slidenum">
              <a:rPr lang="en-US" smtClean="0"/>
              <a:t>‹#›</a:t>
            </a:fld>
            <a:endParaRPr lang="en-US"/>
          </a:p>
        </p:txBody>
      </p:sp>
    </p:spTree>
    <p:extLst>
      <p:ext uri="{BB962C8B-B14F-4D97-AF65-F5344CB8AC3E}">
        <p14:creationId xmlns:p14="http://schemas.microsoft.com/office/powerpoint/2010/main" val="13753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AE1CBA-AB20-7E42-A559-8D20E8E917DB}" type="datetimeFigureOut">
              <a:rPr lang="en-US" smtClean="0"/>
              <a:t>10/28/16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762AF9-4E4F-6941-A6BA-471D278A4C6C}" type="slidenum">
              <a:rPr lang="en-US" smtClean="0"/>
              <a:t>‹#›</a:t>
            </a:fld>
            <a:endParaRPr lang="en-US"/>
          </a:p>
        </p:txBody>
      </p:sp>
    </p:spTree>
    <p:extLst>
      <p:ext uri="{BB962C8B-B14F-4D97-AF65-F5344CB8AC3E}">
        <p14:creationId xmlns:p14="http://schemas.microsoft.com/office/powerpoint/2010/main" val="17951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AE1CBA-AB20-7E42-A559-8D20E8E917DB}" type="datetimeFigureOut">
              <a:rPr lang="en-US" smtClean="0"/>
              <a:t>10/28/16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762AF9-4E4F-6941-A6BA-471D278A4C6C}" type="slidenum">
              <a:rPr lang="en-US" smtClean="0"/>
              <a:t>‹#›</a:t>
            </a:fld>
            <a:endParaRPr lang="en-US"/>
          </a:p>
        </p:txBody>
      </p:sp>
    </p:spTree>
    <p:extLst>
      <p:ext uri="{BB962C8B-B14F-4D97-AF65-F5344CB8AC3E}">
        <p14:creationId xmlns:p14="http://schemas.microsoft.com/office/powerpoint/2010/main" val="288199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E1CBA-AB20-7E42-A559-8D20E8E917DB}" type="datetimeFigureOut">
              <a:rPr lang="en-US" smtClean="0"/>
              <a:t>10/28/16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762AF9-4E4F-6941-A6BA-471D278A4C6C}" type="slidenum">
              <a:rPr lang="en-US" smtClean="0"/>
              <a:t>‹#›</a:t>
            </a:fld>
            <a:endParaRPr lang="en-US"/>
          </a:p>
        </p:txBody>
      </p:sp>
    </p:spTree>
    <p:extLst>
      <p:ext uri="{BB962C8B-B14F-4D97-AF65-F5344CB8AC3E}">
        <p14:creationId xmlns:p14="http://schemas.microsoft.com/office/powerpoint/2010/main" val="367371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AE1CBA-AB20-7E42-A559-8D20E8E917DB}"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62AF9-4E4F-6941-A6BA-471D278A4C6C}" type="slidenum">
              <a:rPr lang="en-US" smtClean="0"/>
              <a:t>‹#›</a:t>
            </a:fld>
            <a:endParaRPr lang="en-US"/>
          </a:p>
        </p:txBody>
      </p:sp>
    </p:spTree>
    <p:extLst>
      <p:ext uri="{BB962C8B-B14F-4D97-AF65-F5344CB8AC3E}">
        <p14:creationId xmlns:p14="http://schemas.microsoft.com/office/powerpoint/2010/main" val="128729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AE1CBA-AB20-7E42-A559-8D20E8E917DB}"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62AF9-4E4F-6941-A6BA-471D278A4C6C}" type="slidenum">
              <a:rPr lang="en-US" smtClean="0"/>
              <a:t>‹#›</a:t>
            </a:fld>
            <a:endParaRPr lang="en-US"/>
          </a:p>
        </p:txBody>
      </p:sp>
    </p:spTree>
    <p:extLst>
      <p:ext uri="{BB962C8B-B14F-4D97-AF65-F5344CB8AC3E}">
        <p14:creationId xmlns:p14="http://schemas.microsoft.com/office/powerpoint/2010/main" val="38836936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E1CBA-AB20-7E42-A559-8D20E8E917DB}" type="datetimeFigureOut">
              <a:rPr lang="en-US" smtClean="0"/>
              <a:t>10/28/16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62AF9-4E4F-6941-A6BA-471D278A4C6C}" type="slidenum">
              <a:rPr lang="en-US" smtClean="0"/>
              <a:t>‹#›</a:t>
            </a:fld>
            <a:endParaRPr lang="en-US"/>
          </a:p>
        </p:txBody>
      </p:sp>
    </p:spTree>
    <p:extLst>
      <p:ext uri="{BB962C8B-B14F-4D97-AF65-F5344CB8AC3E}">
        <p14:creationId xmlns:p14="http://schemas.microsoft.com/office/powerpoint/2010/main" val="56263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E1CBA-AB20-7E42-A559-8D20E8E917DB}" type="datetimeFigureOut">
              <a:rPr lang="en-US" smtClean="0">
                <a:solidFill>
                  <a:prstClr val="black">
                    <a:tint val="75000"/>
                  </a:prstClr>
                </a:solidFill>
              </a:rPr>
              <a:pPr/>
              <a:t>10/28/16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62AF9-4E4F-6941-A6BA-471D278A4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8959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jpe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40.jpeg"/><Relationship Id="rId9" Type="http://schemas.openxmlformats.org/officeDocument/2006/relationships/image" Target="../media/image41.jpeg"/><Relationship Id="rId10"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6.xml"/><Relationship Id="rId3" Type="http://schemas.openxmlformats.org/officeDocument/2006/relationships/image" Target="../media/image1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7.xml"/><Relationship Id="rId3" Type="http://schemas.openxmlformats.org/officeDocument/2006/relationships/image" Target="../media/image1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48"/>
            <a:ext cx="8229600" cy="1143000"/>
          </a:xfrm>
        </p:spPr>
        <p:txBody>
          <a:bodyPr/>
          <a:lstStyle/>
          <a:p>
            <a:r>
              <a:rPr lang="en-US" dirty="0" smtClean="0">
                <a:solidFill>
                  <a:schemeClr val="accent3">
                    <a:lumMod val="75000"/>
                  </a:schemeClr>
                </a:solidFill>
              </a:rPr>
              <a:t>Introduction to network science</a:t>
            </a:r>
            <a:endParaRPr lang="en-US" dirty="0">
              <a:solidFill>
                <a:schemeClr val="accent3">
                  <a:lumMod val="75000"/>
                </a:schemeClr>
              </a:solidFill>
            </a:endParaRPr>
          </a:p>
        </p:txBody>
      </p:sp>
      <p:pic>
        <p:nvPicPr>
          <p:cNvPr id="4" name="Picture 2" descr="hal1"/>
          <p:cNvPicPr>
            <a:picLocks noChangeAspect="1" noChangeArrowheads="1"/>
          </p:cNvPicPr>
          <p:nvPr/>
        </p:nvPicPr>
        <p:blipFill>
          <a:blip r:embed="rId3"/>
          <a:srcRect/>
          <a:stretch>
            <a:fillRect/>
          </a:stretch>
        </p:blipFill>
        <p:spPr bwMode="auto">
          <a:xfrm>
            <a:off x="0" y="1117600"/>
            <a:ext cx="9144000" cy="5740400"/>
          </a:xfrm>
          <a:prstGeom prst="rect">
            <a:avLst/>
          </a:prstGeom>
          <a:noFill/>
          <a:ln w="9525">
            <a:noFill/>
            <a:miter lim="800000"/>
            <a:headEnd/>
            <a:tailEnd/>
          </a:ln>
        </p:spPr>
      </p:pic>
      <p:sp>
        <p:nvSpPr>
          <p:cNvPr id="5" name="TextBox 4"/>
          <p:cNvSpPr txBox="1"/>
          <p:nvPr/>
        </p:nvSpPr>
        <p:spPr>
          <a:xfrm>
            <a:off x="2782317" y="2850604"/>
            <a:ext cx="3115744" cy="1754327"/>
          </a:xfrm>
          <a:prstGeom prst="rect">
            <a:avLst/>
          </a:prstGeom>
          <a:noFill/>
        </p:spPr>
        <p:txBody>
          <a:bodyPr wrap="none" rtlCol="0">
            <a:spAutoFit/>
          </a:bodyPr>
          <a:lstStyle/>
          <a:p>
            <a:pPr algn="ct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Sergio Baranzini, PhD</a:t>
            </a:r>
          </a:p>
          <a:p>
            <a:pPr algn="ct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Department of Neurology</a:t>
            </a:r>
          </a:p>
          <a:p>
            <a:pPr algn="ct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QB3</a:t>
            </a:r>
          </a:p>
          <a:p>
            <a:pPr algn="ct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Program in Bioinformatics</a:t>
            </a:r>
          </a:p>
          <a:p>
            <a:pPr algn="ct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Institute for Human Genetics</a:t>
            </a:r>
          </a:p>
          <a:p>
            <a:pPr algn="ct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UCSF</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098714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Rectangle 4"/>
          <p:cNvSpPr>
            <a:spLocks noGrp="1" noChangeArrowheads="1"/>
          </p:cNvSpPr>
          <p:nvPr>
            <p:ph type="title"/>
          </p:nvPr>
        </p:nvSpPr>
        <p:spPr>
          <a:xfrm>
            <a:off x="3276600" y="0"/>
            <a:ext cx="2819400" cy="685800"/>
          </a:xfrm>
          <a:noFill/>
          <a:ln/>
        </p:spPr>
        <p:txBody>
          <a:bodyPr>
            <a:normAutofit fontScale="90000"/>
          </a:bodyPr>
          <a:lstStyle/>
          <a:p>
            <a:r>
              <a:rPr lang="en-US" sz="4000">
                <a:solidFill>
                  <a:schemeClr val="accent3">
                    <a:lumMod val="75000"/>
                  </a:schemeClr>
                </a:solidFill>
                <a:latin typeface="Arial" charset="0"/>
              </a:rPr>
              <a:t>Degree</a:t>
            </a:r>
          </a:p>
        </p:txBody>
      </p:sp>
      <p:sp>
        <p:nvSpPr>
          <p:cNvPr id="236557" name="Line 13"/>
          <p:cNvSpPr>
            <a:spLocks noChangeShapeType="1"/>
          </p:cNvSpPr>
          <p:nvPr/>
        </p:nvSpPr>
        <p:spPr bwMode="auto">
          <a:xfrm>
            <a:off x="473075" y="3065463"/>
            <a:ext cx="1066800" cy="8382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58" name="Line 14"/>
          <p:cNvSpPr>
            <a:spLocks noChangeShapeType="1"/>
          </p:cNvSpPr>
          <p:nvPr/>
        </p:nvSpPr>
        <p:spPr bwMode="auto">
          <a:xfrm flipH="1">
            <a:off x="1539875" y="2532063"/>
            <a:ext cx="228600" cy="1371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59" name="Line 15"/>
          <p:cNvSpPr>
            <a:spLocks noChangeShapeType="1"/>
          </p:cNvSpPr>
          <p:nvPr/>
        </p:nvSpPr>
        <p:spPr bwMode="auto">
          <a:xfrm flipH="1">
            <a:off x="549275" y="2455863"/>
            <a:ext cx="1219200" cy="609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60" name="Line 16"/>
          <p:cNvSpPr>
            <a:spLocks noChangeShapeType="1"/>
          </p:cNvSpPr>
          <p:nvPr/>
        </p:nvSpPr>
        <p:spPr bwMode="auto">
          <a:xfrm>
            <a:off x="1768475" y="2455863"/>
            <a:ext cx="1371600" cy="5334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61" name="Line 17"/>
          <p:cNvSpPr>
            <a:spLocks noChangeShapeType="1"/>
          </p:cNvSpPr>
          <p:nvPr/>
        </p:nvSpPr>
        <p:spPr bwMode="auto">
          <a:xfrm flipV="1">
            <a:off x="2606675" y="2989263"/>
            <a:ext cx="533400" cy="609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62" name="Line 18"/>
          <p:cNvSpPr>
            <a:spLocks noChangeShapeType="1"/>
          </p:cNvSpPr>
          <p:nvPr/>
        </p:nvSpPr>
        <p:spPr bwMode="auto">
          <a:xfrm flipV="1">
            <a:off x="1539875" y="3598863"/>
            <a:ext cx="1066800" cy="3048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63" name="Line 19"/>
          <p:cNvSpPr>
            <a:spLocks noChangeShapeType="1"/>
          </p:cNvSpPr>
          <p:nvPr/>
        </p:nvSpPr>
        <p:spPr bwMode="auto">
          <a:xfrm flipH="1">
            <a:off x="1082675" y="3903663"/>
            <a:ext cx="457200" cy="609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64" name="Line 20"/>
          <p:cNvSpPr>
            <a:spLocks noChangeShapeType="1"/>
          </p:cNvSpPr>
          <p:nvPr/>
        </p:nvSpPr>
        <p:spPr bwMode="auto">
          <a:xfrm>
            <a:off x="1539875" y="3903663"/>
            <a:ext cx="1143000" cy="6858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65" name="Line 21"/>
          <p:cNvSpPr>
            <a:spLocks noChangeShapeType="1"/>
          </p:cNvSpPr>
          <p:nvPr/>
        </p:nvSpPr>
        <p:spPr bwMode="auto">
          <a:xfrm flipV="1">
            <a:off x="2682875" y="3979863"/>
            <a:ext cx="1371600" cy="609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66" name="Line 22"/>
          <p:cNvSpPr>
            <a:spLocks noChangeShapeType="1"/>
          </p:cNvSpPr>
          <p:nvPr/>
        </p:nvSpPr>
        <p:spPr bwMode="auto">
          <a:xfrm flipH="1" flipV="1">
            <a:off x="3140075" y="2989263"/>
            <a:ext cx="914400" cy="990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67" name="Text Box 23"/>
          <p:cNvSpPr txBox="1">
            <a:spLocks noChangeArrowheads="1"/>
          </p:cNvSpPr>
          <p:nvPr/>
        </p:nvSpPr>
        <p:spPr bwMode="auto">
          <a:xfrm>
            <a:off x="1447800" y="39798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A</a:t>
            </a:r>
          </a:p>
        </p:txBody>
      </p:sp>
      <p:sp>
        <p:nvSpPr>
          <p:cNvPr id="236568" name="Text Box 24"/>
          <p:cNvSpPr txBox="1">
            <a:spLocks noChangeArrowheads="1"/>
          </p:cNvSpPr>
          <p:nvPr/>
        </p:nvSpPr>
        <p:spPr bwMode="auto">
          <a:xfrm>
            <a:off x="1600200" y="20748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B</a:t>
            </a:r>
          </a:p>
        </p:txBody>
      </p:sp>
      <p:sp>
        <p:nvSpPr>
          <p:cNvPr id="236569" name="Text Box 25"/>
          <p:cNvSpPr txBox="1">
            <a:spLocks noChangeArrowheads="1"/>
          </p:cNvSpPr>
          <p:nvPr/>
        </p:nvSpPr>
        <p:spPr bwMode="auto">
          <a:xfrm>
            <a:off x="244475" y="31416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C</a:t>
            </a:r>
          </a:p>
        </p:txBody>
      </p:sp>
      <p:sp>
        <p:nvSpPr>
          <p:cNvPr id="236570" name="Text Box 26"/>
          <p:cNvSpPr txBox="1">
            <a:spLocks noChangeArrowheads="1"/>
          </p:cNvSpPr>
          <p:nvPr/>
        </p:nvSpPr>
        <p:spPr bwMode="auto">
          <a:xfrm>
            <a:off x="1082675" y="44370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D</a:t>
            </a:r>
          </a:p>
        </p:txBody>
      </p:sp>
      <p:sp>
        <p:nvSpPr>
          <p:cNvPr id="236571" name="Text Box 27"/>
          <p:cNvSpPr txBox="1">
            <a:spLocks noChangeArrowheads="1"/>
          </p:cNvSpPr>
          <p:nvPr/>
        </p:nvSpPr>
        <p:spPr bwMode="auto">
          <a:xfrm>
            <a:off x="2454275" y="3598863"/>
            <a:ext cx="36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G</a:t>
            </a:r>
          </a:p>
        </p:txBody>
      </p:sp>
      <p:sp>
        <p:nvSpPr>
          <p:cNvPr id="236572" name="Text Box 28"/>
          <p:cNvSpPr txBox="1">
            <a:spLocks noChangeArrowheads="1"/>
          </p:cNvSpPr>
          <p:nvPr/>
        </p:nvSpPr>
        <p:spPr bwMode="auto">
          <a:xfrm>
            <a:off x="3121025" y="260826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F</a:t>
            </a:r>
          </a:p>
        </p:txBody>
      </p:sp>
      <p:sp>
        <p:nvSpPr>
          <p:cNvPr id="236573" name="Text Box 29"/>
          <p:cNvSpPr txBox="1">
            <a:spLocks noChangeArrowheads="1"/>
          </p:cNvSpPr>
          <p:nvPr/>
        </p:nvSpPr>
        <p:spPr bwMode="auto">
          <a:xfrm>
            <a:off x="2530475" y="46656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H</a:t>
            </a:r>
          </a:p>
        </p:txBody>
      </p:sp>
      <p:sp>
        <p:nvSpPr>
          <p:cNvPr id="236574" name="Text Box 30"/>
          <p:cNvSpPr txBox="1">
            <a:spLocks noChangeArrowheads="1"/>
          </p:cNvSpPr>
          <p:nvPr/>
        </p:nvSpPr>
        <p:spPr bwMode="auto">
          <a:xfrm>
            <a:off x="3902075" y="40703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E</a:t>
            </a:r>
          </a:p>
        </p:txBody>
      </p:sp>
      <p:sp>
        <p:nvSpPr>
          <p:cNvPr id="236575" name="Text Box 31"/>
          <p:cNvSpPr txBox="1">
            <a:spLocks noChangeArrowheads="1"/>
          </p:cNvSpPr>
          <p:nvPr/>
        </p:nvSpPr>
        <p:spPr bwMode="auto">
          <a:xfrm>
            <a:off x="152400" y="5238750"/>
            <a:ext cx="828675" cy="466725"/>
          </a:xfrm>
          <a:prstGeom prst="rect">
            <a:avLst/>
          </a:prstGeom>
          <a:noFill/>
          <a:ln w="9525">
            <a:solidFill>
              <a:srgbClr val="33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k</a:t>
            </a:r>
            <a:r>
              <a:rPr lang="en-US" baseline="-25000">
                <a:solidFill>
                  <a:schemeClr val="hlink"/>
                </a:solidFill>
              </a:rPr>
              <a:t>A</a:t>
            </a:r>
            <a:r>
              <a:rPr lang="en-US">
                <a:solidFill>
                  <a:schemeClr val="hlink"/>
                </a:solidFill>
              </a:rPr>
              <a:t>=5</a:t>
            </a:r>
          </a:p>
        </p:txBody>
      </p:sp>
      <p:sp>
        <p:nvSpPr>
          <p:cNvPr id="236604" name="Rectangle 60"/>
          <p:cNvSpPr>
            <a:spLocks noChangeArrowheads="1"/>
          </p:cNvSpPr>
          <p:nvPr/>
        </p:nvSpPr>
        <p:spPr bwMode="auto">
          <a:xfrm>
            <a:off x="838200" y="1295400"/>
            <a:ext cx="2819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a:solidFill>
                  <a:schemeClr val="hlink"/>
                </a:solidFill>
              </a:rPr>
              <a:t>Undirected</a:t>
            </a:r>
          </a:p>
        </p:txBody>
      </p:sp>
      <p:grpSp>
        <p:nvGrpSpPr>
          <p:cNvPr id="236606" name="Group 62"/>
          <p:cNvGrpSpPr>
            <a:grpSpLocks/>
          </p:cNvGrpSpPr>
          <p:nvPr/>
        </p:nvGrpSpPr>
        <p:grpSpPr bwMode="auto">
          <a:xfrm>
            <a:off x="5033963" y="1371600"/>
            <a:ext cx="4033837" cy="4953000"/>
            <a:chOff x="3171" y="864"/>
            <a:chExt cx="2541" cy="3120"/>
          </a:xfrm>
        </p:grpSpPr>
        <p:sp>
          <p:nvSpPr>
            <p:cNvPr id="236583" name="Line 39"/>
            <p:cNvSpPr>
              <a:spLocks noChangeShapeType="1"/>
            </p:cNvSpPr>
            <p:nvPr/>
          </p:nvSpPr>
          <p:spPr bwMode="auto">
            <a:xfrm>
              <a:off x="3340" y="1931"/>
              <a:ext cx="644" cy="511"/>
            </a:xfrm>
            <a:prstGeom prst="line">
              <a:avLst/>
            </a:prstGeom>
            <a:noFill/>
            <a:ln w="9525">
              <a:solidFill>
                <a:srgbClr val="33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84" name="Line 40"/>
            <p:cNvSpPr>
              <a:spLocks noChangeShapeType="1"/>
            </p:cNvSpPr>
            <p:nvPr/>
          </p:nvSpPr>
          <p:spPr bwMode="auto">
            <a:xfrm flipH="1">
              <a:off x="4032" y="1595"/>
              <a:ext cx="124" cy="799"/>
            </a:xfrm>
            <a:prstGeom prst="line">
              <a:avLst/>
            </a:prstGeom>
            <a:noFill/>
            <a:ln w="9525">
              <a:solidFill>
                <a:srgbClr val="33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85" name="Line 41"/>
            <p:cNvSpPr>
              <a:spLocks noChangeShapeType="1"/>
            </p:cNvSpPr>
            <p:nvPr/>
          </p:nvSpPr>
          <p:spPr bwMode="auto">
            <a:xfrm flipH="1">
              <a:off x="3388" y="1578"/>
              <a:ext cx="692" cy="353"/>
            </a:xfrm>
            <a:prstGeom prst="line">
              <a:avLst/>
            </a:prstGeom>
            <a:noFill/>
            <a:ln w="9525">
              <a:solidFill>
                <a:srgbClr val="33CC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86" name="Line 42"/>
            <p:cNvSpPr>
              <a:spLocks noChangeShapeType="1"/>
            </p:cNvSpPr>
            <p:nvPr/>
          </p:nvSpPr>
          <p:spPr bwMode="auto">
            <a:xfrm>
              <a:off x="4224" y="1578"/>
              <a:ext cx="796" cy="305"/>
            </a:xfrm>
            <a:prstGeom prst="line">
              <a:avLst/>
            </a:prstGeom>
            <a:noFill/>
            <a:ln w="9525">
              <a:solidFill>
                <a:srgbClr val="33CC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87" name="Line 43"/>
            <p:cNvSpPr>
              <a:spLocks noChangeShapeType="1"/>
            </p:cNvSpPr>
            <p:nvPr/>
          </p:nvSpPr>
          <p:spPr bwMode="auto">
            <a:xfrm flipV="1">
              <a:off x="4704" y="1914"/>
              <a:ext cx="288" cy="336"/>
            </a:xfrm>
            <a:prstGeom prst="line">
              <a:avLst/>
            </a:prstGeom>
            <a:noFill/>
            <a:ln w="9525">
              <a:solidFill>
                <a:srgbClr val="33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88" name="Line 44"/>
            <p:cNvSpPr>
              <a:spLocks noChangeShapeType="1"/>
            </p:cNvSpPr>
            <p:nvPr/>
          </p:nvSpPr>
          <p:spPr bwMode="auto">
            <a:xfrm flipV="1">
              <a:off x="4012" y="2298"/>
              <a:ext cx="644" cy="161"/>
            </a:xfrm>
            <a:prstGeom prst="line">
              <a:avLst/>
            </a:prstGeom>
            <a:noFill/>
            <a:ln w="9525">
              <a:solidFill>
                <a:srgbClr val="33CC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89" name="Line 45"/>
            <p:cNvSpPr>
              <a:spLocks noChangeShapeType="1"/>
            </p:cNvSpPr>
            <p:nvPr/>
          </p:nvSpPr>
          <p:spPr bwMode="auto">
            <a:xfrm flipH="1">
              <a:off x="3724" y="2490"/>
              <a:ext cx="260" cy="353"/>
            </a:xfrm>
            <a:prstGeom prst="line">
              <a:avLst/>
            </a:prstGeom>
            <a:noFill/>
            <a:ln w="9525">
              <a:solidFill>
                <a:srgbClr val="33CC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90" name="Line 46"/>
            <p:cNvSpPr>
              <a:spLocks noChangeShapeType="1"/>
            </p:cNvSpPr>
            <p:nvPr/>
          </p:nvSpPr>
          <p:spPr bwMode="auto">
            <a:xfrm>
              <a:off x="4032" y="2490"/>
              <a:ext cx="700" cy="401"/>
            </a:xfrm>
            <a:prstGeom prst="line">
              <a:avLst/>
            </a:prstGeom>
            <a:noFill/>
            <a:ln w="9525">
              <a:solidFill>
                <a:srgbClr val="33CC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91" name="Line 47"/>
            <p:cNvSpPr>
              <a:spLocks noChangeShapeType="1"/>
            </p:cNvSpPr>
            <p:nvPr/>
          </p:nvSpPr>
          <p:spPr bwMode="auto">
            <a:xfrm flipV="1">
              <a:off x="4800" y="2507"/>
              <a:ext cx="796" cy="367"/>
            </a:xfrm>
            <a:prstGeom prst="line">
              <a:avLst/>
            </a:prstGeom>
            <a:noFill/>
            <a:ln w="9525">
              <a:solidFill>
                <a:srgbClr val="33CC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92" name="Line 48"/>
            <p:cNvSpPr>
              <a:spLocks noChangeShapeType="1"/>
            </p:cNvSpPr>
            <p:nvPr/>
          </p:nvSpPr>
          <p:spPr bwMode="auto">
            <a:xfrm flipH="1" flipV="1">
              <a:off x="5020" y="1883"/>
              <a:ext cx="548" cy="607"/>
            </a:xfrm>
            <a:prstGeom prst="line">
              <a:avLst/>
            </a:prstGeom>
            <a:noFill/>
            <a:ln w="9525">
              <a:solidFill>
                <a:srgbClr val="33CC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6593" name="Text Box 49"/>
            <p:cNvSpPr txBox="1">
              <a:spLocks noChangeArrowheads="1"/>
            </p:cNvSpPr>
            <p:nvPr/>
          </p:nvSpPr>
          <p:spPr bwMode="auto">
            <a:xfrm>
              <a:off x="3954" y="2507"/>
              <a:ext cx="212" cy="231"/>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A</a:t>
              </a:r>
            </a:p>
          </p:txBody>
        </p:sp>
        <p:sp>
          <p:nvSpPr>
            <p:cNvPr id="236594" name="Text Box 50"/>
            <p:cNvSpPr txBox="1">
              <a:spLocks noChangeArrowheads="1"/>
            </p:cNvSpPr>
            <p:nvPr/>
          </p:nvSpPr>
          <p:spPr bwMode="auto">
            <a:xfrm>
              <a:off x="4050" y="1307"/>
              <a:ext cx="212" cy="231"/>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B</a:t>
              </a:r>
            </a:p>
          </p:txBody>
        </p:sp>
        <p:sp>
          <p:nvSpPr>
            <p:cNvPr id="236595" name="Text Box 51"/>
            <p:cNvSpPr txBox="1">
              <a:spLocks noChangeArrowheads="1"/>
            </p:cNvSpPr>
            <p:nvPr/>
          </p:nvSpPr>
          <p:spPr bwMode="auto">
            <a:xfrm>
              <a:off x="3196" y="1979"/>
              <a:ext cx="220" cy="231"/>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C</a:t>
              </a:r>
            </a:p>
          </p:txBody>
        </p:sp>
        <p:sp>
          <p:nvSpPr>
            <p:cNvPr id="236596" name="Text Box 52"/>
            <p:cNvSpPr txBox="1">
              <a:spLocks noChangeArrowheads="1"/>
            </p:cNvSpPr>
            <p:nvPr/>
          </p:nvSpPr>
          <p:spPr bwMode="auto">
            <a:xfrm>
              <a:off x="3724" y="2795"/>
              <a:ext cx="220" cy="231"/>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D</a:t>
              </a:r>
            </a:p>
          </p:txBody>
        </p:sp>
        <p:sp>
          <p:nvSpPr>
            <p:cNvPr id="236597" name="Text Box 53"/>
            <p:cNvSpPr txBox="1">
              <a:spLocks noChangeArrowheads="1"/>
            </p:cNvSpPr>
            <p:nvPr/>
          </p:nvSpPr>
          <p:spPr bwMode="auto">
            <a:xfrm>
              <a:off x="4588" y="2267"/>
              <a:ext cx="228" cy="231"/>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G</a:t>
              </a:r>
            </a:p>
          </p:txBody>
        </p:sp>
        <p:sp>
          <p:nvSpPr>
            <p:cNvPr id="236598" name="Text Box 54"/>
            <p:cNvSpPr txBox="1">
              <a:spLocks noChangeArrowheads="1"/>
            </p:cNvSpPr>
            <p:nvPr/>
          </p:nvSpPr>
          <p:spPr bwMode="auto">
            <a:xfrm>
              <a:off x="5008" y="1643"/>
              <a:ext cx="204" cy="231"/>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F</a:t>
              </a:r>
            </a:p>
          </p:txBody>
        </p:sp>
        <p:sp>
          <p:nvSpPr>
            <p:cNvPr id="236599" name="Text Box 55"/>
            <p:cNvSpPr txBox="1">
              <a:spLocks noChangeArrowheads="1"/>
            </p:cNvSpPr>
            <p:nvPr/>
          </p:nvSpPr>
          <p:spPr bwMode="auto">
            <a:xfrm>
              <a:off x="4636" y="2939"/>
              <a:ext cx="220" cy="231"/>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H</a:t>
              </a:r>
            </a:p>
          </p:txBody>
        </p:sp>
        <p:sp>
          <p:nvSpPr>
            <p:cNvPr id="236600" name="Text Box 56"/>
            <p:cNvSpPr txBox="1">
              <a:spLocks noChangeArrowheads="1"/>
            </p:cNvSpPr>
            <p:nvPr/>
          </p:nvSpPr>
          <p:spPr bwMode="auto">
            <a:xfrm>
              <a:off x="5500" y="2564"/>
              <a:ext cx="212" cy="231"/>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E</a:t>
              </a:r>
            </a:p>
          </p:txBody>
        </p:sp>
        <p:sp>
          <p:nvSpPr>
            <p:cNvPr id="236601" name="Oval 57"/>
            <p:cNvSpPr>
              <a:spLocks noChangeArrowheads="1"/>
            </p:cNvSpPr>
            <p:nvPr/>
          </p:nvSpPr>
          <p:spPr bwMode="auto">
            <a:xfrm>
              <a:off x="3964" y="2411"/>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602" name="Text Box 58"/>
            <p:cNvSpPr txBox="1">
              <a:spLocks noChangeArrowheads="1"/>
            </p:cNvSpPr>
            <p:nvPr/>
          </p:nvSpPr>
          <p:spPr bwMode="auto">
            <a:xfrm>
              <a:off x="3171" y="3300"/>
              <a:ext cx="621" cy="294"/>
            </a:xfrm>
            <a:prstGeom prst="rect">
              <a:avLst/>
            </a:prstGeom>
            <a:noFill/>
            <a:ln w="9525">
              <a:solidFill>
                <a:srgbClr val="33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k</a:t>
              </a:r>
              <a:r>
                <a:rPr lang="en-US" baseline="-25000">
                  <a:solidFill>
                    <a:schemeClr val="hlink"/>
                  </a:solidFill>
                </a:rPr>
                <a:t>Ain</a:t>
              </a:r>
              <a:r>
                <a:rPr lang="en-US">
                  <a:solidFill>
                    <a:schemeClr val="hlink"/>
                  </a:solidFill>
                </a:rPr>
                <a:t>=5</a:t>
              </a:r>
            </a:p>
          </p:txBody>
        </p:sp>
        <p:sp>
          <p:nvSpPr>
            <p:cNvPr id="236576" name="Oval 32"/>
            <p:cNvSpPr>
              <a:spLocks noChangeArrowheads="1"/>
            </p:cNvSpPr>
            <p:nvPr/>
          </p:nvSpPr>
          <p:spPr bwMode="auto">
            <a:xfrm>
              <a:off x="3292" y="1883"/>
              <a:ext cx="96" cy="96"/>
            </a:xfrm>
            <a:prstGeom prst="ellipse">
              <a:avLst/>
            </a:prstGeom>
            <a:solidFill>
              <a:schemeClr val="tx2"/>
            </a:solidFill>
            <a:ln w="9525">
              <a:solidFill>
                <a:srgbClr val="33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77" name="Oval 33"/>
            <p:cNvSpPr>
              <a:spLocks noChangeArrowheads="1"/>
            </p:cNvSpPr>
            <p:nvPr/>
          </p:nvSpPr>
          <p:spPr bwMode="auto">
            <a:xfrm>
              <a:off x="4108" y="1499"/>
              <a:ext cx="96" cy="96"/>
            </a:xfrm>
            <a:prstGeom prst="ellipse">
              <a:avLst/>
            </a:prstGeom>
            <a:solidFill>
              <a:schemeClr val="tx2"/>
            </a:solidFill>
            <a:ln w="9525">
              <a:solidFill>
                <a:srgbClr val="33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78" name="Oval 34"/>
            <p:cNvSpPr>
              <a:spLocks noChangeArrowheads="1"/>
            </p:cNvSpPr>
            <p:nvPr/>
          </p:nvSpPr>
          <p:spPr bwMode="auto">
            <a:xfrm>
              <a:off x="4636" y="2219"/>
              <a:ext cx="96" cy="96"/>
            </a:xfrm>
            <a:prstGeom prst="ellipse">
              <a:avLst/>
            </a:prstGeom>
            <a:solidFill>
              <a:schemeClr val="tx2"/>
            </a:solidFill>
            <a:ln w="9525">
              <a:solidFill>
                <a:srgbClr val="33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79" name="Oval 35"/>
            <p:cNvSpPr>
              <a:spLocks noChangeArrowheads="1"/>
            </p:cNvSpPr>
            <p:nvPr/>
          </p:nvSpPr>
          <p:spPr bwMode="auto">
            <a:xfrm>
              <a:off x="4972" y="1835"/>
              <a:ext cx="96" cy="96"/>
            </a:xfrm>
            <a:prstGeom prst="ellipse">
              <a:avLst/>
            </a:prstGeom>
            <a:solidFill>
              <a:schemeClr val="tx2"/>
            </a:solidFill>
            <a:ln w="9525">
              <a:solidFill>
                <a:srgbClr val="33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80" name="Oval 36"/>
            <p:cNvSpPr>
              <a:spLocks noChangeArrowheads="1"/>
            </p:cNvSpPr>
            <p:nvPr/>
          </p:nvSpPr>
          <p:spPr bwMode="auto">
            <a:xfrm>
              <a:off x="5548" y="2459"/>
              <a:ext cx="96" cy="96"/>
            </a:xfrm>
            <a:prstGeom prst="ellipse">
              <a:avLst/>
            </a:prstGeom>
            <a:solidFill>
              <a:schemeClr val="tx2"/>
            </a:solidFill>
            <a:ln w="9525">
              <a:solidFill>
                <a:srgbClr val="33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81" name="Oval 37"/>
            <p:cNvSpPr>
              <a:spLocks noChangeArrowheads="1"/>
            </p:cNvSpPr>
            <p:nvPr/>
          </p:nvSpPr>
          <p:spPr bwMode="auto">
            <a:xfrm>
              <a:off x="4684" y="2843"/>
              <a:ext cx="96" cy="96"/>
            </a:xfrm>
            <a:prstGeom prst="ellipse">
              <a:avLst/>
            </a:prstGeom>
            <a:solidFill>
              <a:schemeClr val="tx2"/>
            </a:solidFill>
            <a:ln w="9525">
              <a:solidFill>
                <a:srgbClr val="33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82" name="Oval 38"/>
            <p:cNvSpPr>
              <a:spLocks noChangeArrowheads="1"/>
            </p:cNvSpPr>
            <p:nvPr/>
          </p:nvSpPr>
          <p:spPr bwMode="auto">
            <a:xfrm>
              <a:off x="3676" y="2795"/>
              <a:ext cx="96" cy="96"/>
            </a:xfrm>
            <a:prstGeom prst="ellipse">
              <a:avLst/>
            </a:prstGeom>
            <a:solidFill>
              <a:schemeClr val="tx2"/>
            </a:solidFill>
            <a:ln w="9525">
              <a:solidFill>
                <a:srgbClr val="33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603" name="Text Box 59"/>
            <p:cNvSpPr txBox="1">
              <a:spLocks noChangeArrowheads="1"/>
            </p:cNvSpPr>
            <p:nvPr/>
          </p:nvSpPr>
          <p:spPr bwMode="auto">
            <a:xfrm>
              <a:off x="3171" y="3690"/>
              <a:ext cx="700" cy="294"/>
            </a:xfrm>
            <a:prstGeom prst="rect">
              <a:avLst/>
            </a:prstGeom>
            <a:noFill/>
            <a:ln w="9525">
              <a:solidFill>
                <a:srgbClr val="33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k</a:t>
              </a:r>
              <a:r>
                <a:rPr lang="en-US" baseline="-25000">
                  <a:solidFill>
                    <a:schemeClr val="hlink"/>
                  </a:solidFill>
                </a:rPr>
                <a:t>Aout</a:t>
              </a:r>
              <a:r>
                <a:rPr lang="en-US">
                  <a:solidFill>
                    <a:schemeClr val="hlink"/>
                  </a:solidFill>
                </a:rPr>
                <a:t>=1</a:t>
              </a:r>
            </a:p>
          </p:txBody>
        </p:sp>
        <p:sp>
          <p:nvSpPr>
            <p:cNvPr id="236605" name="Rectangle 61"/>
            <p:cNvSpPr>
              <a:spLocks noChangeArrowheads="1"/>
            </p:cNvSpPr>
            <p:nvPr/>
          </p:nvSpPr>
          <p:spPr bwMode="auto">
            <a:xfrm>
              <a:off x="3408" y="864"/>
              <a:ext cx="177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a:solidFill>
                    <a:schemeClr val="hlink"/>
                  </a:solidFill>
                </a:rPr>
                <a:t>Directed</a:t>
              </a:r>
            </a:p>
          </p:txBody>
        </p:sp>
      </p:grpSp>
      <p:sp>
        <p:nvSpPr>
          <p:cNvPr id="236549" name="Oval 5"/>
          <p:cNvSpPr>
            <a:spLocks noChangeArrowheads="1"/>
          </p:cNvSpPr>
          <p:nvPr/>
        </p:nvSpPr>
        <p:spPr bwMode="auto">
          <a:xfrm>
            <a:off x="396875" y="29892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51" name="Oval 7"/>
          <p:cNvSpPr>
            <a:spLocks noChangeArrowheads="1"/>
          </p:cNvSpPr>
          <p:nvPr/>
        </p:nvSpPr>
        <p:spPr bwMode="auto">
          <a:xfrm>
            <a:off x="1692275" y="23796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52" name="Oval 8"/>
          <p:cNvSpPr>
            <a:spLocks noChangeArrowheads="1"/>
          </p:cNvSpPr>
          <p:nvPr/>
        </p:nvSpPr>
        <p:spPr bwMode="auto">
          <a:xfrm>
            <a:off x="2530475" y="35226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53" name="Oval 9"/>
          <p:cNvSpPr>
            <a:spLocks noChangeArrowheads="1"/>
          </p:cNvSpPr>
          <p:nvPr/>
        </p:nvSpPr>
        <p:spPr bwMode="auto">
          <a:xfrm>
            <a:off x="3063875" y="29130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54" name="Oval 10"/>
          <p:cNvSpPr>
            <a:spLocks noChangeArrowheads="1"/>
          </p:cNvSpPr>
          <p:nvPr/>
        </p:nvSpPr>
        <p:spPr bwMode="auto">
          <a:xfrm>
            <a:off x="3978275" y="39036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55" name="Oval 11"/>
          <p:cNvSpPr>
            <a:spLocks noChangeArrowheads="1"/>
          </p:cNvSpPr>
          <p:nvPr/>
        </p:nvSpPr>
        <p:spPr bwMode="auto">
          <a:xfrm>
            <a:off x="2606675" y="45132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56" name="Oval 12"/>
          <p:cNvSpPr>
            <a:spLocks noChangeArrowheads="1"/>
          </p:cNvSpPr>
          <p:nvPr/>
        </p:nvSpPr>
        <p:spPr bwMode="auto">
          <a:xfrm>
            <a:off x="1006475" y="44370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550" name="Oval 6"/>
          <p:cNvSpPr>
            <a:spLocks noChangeArrowheads="1"/>
          </p:cNvSpPr>
          <p:nvPr/>
        </p:nvSpPr>
        <p:spPr bwMode="auto">
          <a:xfrm>
            <a:off x="1463675" y="3827463"/>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1" name="Picture 60"/>
          <p:cNvPicPr>
            <a:picLocks noChangeAspect="1"/>
          </p:cNvPicPr>
          <p:nvPr/>
        </p:nvPicPr>
        <p:blipFill rotWithShape="1">
          <a:blip r:embed="rId3"/>
          <a:srcRect l="12255" t="66083" r="35048" b="27095"/>
          <a:stretch/>
        </p:blipFill>
        <p:spPr>
          <a:xfrm>
            <a:off x="2550716" y="755198"/>
            <a:ext cx="4818576" cy="450283"/>
          </a:xfrm>
          <a:prstGeom prst="rect">
            <a:avLst/>
          </a:prstGeom>
        </p:spPr>
      </p:pic>
    </p:spTree>
    <p:extLst>
      <p:ext uri="{BB962C8B-B14F-4D97-AF65-F5344CB8AC3E}">
        <p14:creationId xmlns:p14="http://schemas.microsoft.com/office/powerpoint/2010/main" val="2641851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6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p:cNvSpPr>
            <a:spLocks noGrp="1" noChangeArrowheads="1"/>
          </p:cNvSpPr>
          <p:nvPr>
            <p:ph type="title"/>
          </p:nvPr>
        </p:nvSpPr>
        <p:spPr>
          <a:xfrm>
            <a:off x="1905000" y="0"/>
            <a:ext cx="5181600" cy="685800"/>
          </a:xfrm>
          <a:noFill/>
          <a:ln/>
        </p:spPr>
        <p:txBody>
          <a:bodyPr>
            <a:normAutofit fontScale="90000"/>
          </a:bodyPr>
          <a:lstStyle/>
          <a:p>
            <a:r>
              <a:rPr lang="en-US" sz="4000">
                <a:solidFill>
                  <a:schemeClr val="accent3">
                    <a:lumMod val="75000"/>
                  </a:schemeClr>
                </a:solidFill>
                <a:latin typeface="Arial" charset="0"/>
              </a:rPr>
              <a:t>Degree Distribution</a:t>
            </a:r>
          </a:p>
        </p:txBody>
      </p:sp>
      <p:sp>
        <p:nvSpPr>
          <p:cNvPr id="239628" name="Line 12"/>
          <p:cNvSpPr>
            <a:spLocks noChangeShapeType="1"/>
          </p:cNvSpPr>
          <p:nvPr/>
        </p:nvSpPr>
        <p:spPr bwMode="auto">
          <a:xfrm>
            <a:off x="577850" y="1981200"/>
            <a:ext cx="1066800" cy="8382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629" name="Line 13"/>
          <p:cNvSpPr>
            <a:spLocks noChangeShapeType="1"/>
          </p:cNvSpPr>
          <p:nvPr/>
        </p:nvSpPr>
        <p:spPr bwMode="auto">
          <a:xfrm flipH="1">
            <a:off x="1644650" y="1447800"/>
            <a:ext cx="228600" cy="1371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630" name="Line 14"/>
          <p:cNvSpPr>
            <a:spLocks noChangeShapeType="1"/>
          </p:cNvSpPr>
          <p:nvPr/>
        </p:nvSpPr>
        <p:spPr bwMode="auto">
          <a:xfrm flipH="1">
            <a:off x="654050" y="1371600"/>
            <a:ext cx="1219200" cy="609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631" name="Line 15"/>
          <p:cNvSpPr>
            <a:spLocks noChangeShapeType="1"/>
          </p:cNvSpPr>
          <p:nvPr/>
        </p:nvSpPr>
        <p:spPr bwMode="auto">
          <a:xfrm>
            <a:off x="1873250" y="1371600"/>
            <a:ext cx="1371600" cy="5334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632" name="Line 16"/>
          <p:cNvSpPr>
            <a:spLocks noChangeShapeType="1"/>
          </p:cNvSpPr>
          <p:nvPr/>
        </p:nvSpPr>
        <p:spPr bwMode="auto">
          <a:xfrm flipV="1">
            <a:off x="2711450" y="1905000"/>
            <a:ext cx="533400" cy="609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633" name="Line 17"/>
          <p:cNvSpPr>
            <a:spLocks noChangeShapeType="1"/>
          </p:cNvSpPr>
          <p:nvPr/>
        </p:nvSpPr>
        <p:spPr bwMode="auto">
          <a:xfrm flipV="1">
            <a:off x="1644650" y="2514600"/>
            <a:ext cx="1066800" cy="3048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634" name="Line 18"/>
          <p:cNvSpPr>
            <a:spLocks noChangeShapeType="1"/>
          </p:cNvSpPr>
          <p:nvPr/>
        </p:nvSpPr>
        <p:spPr bwMode="auto">
          <a:xfrm flipH="1">
            <a:off x="1187450" y="2819400"/>
            <a:ext cx="457200" cy="609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635" name="Line 19"/>
          <p:cNvSpPr>
            <a:spLocks noChangeShapeType="1"/>
          </p:cNvSpPr>
          <p:nvPr/>
        </p:nvSpPr>
        <p:spPr bwMode="auto">
          <a:xfrm>
            <a:off x="1644650" y="2819400"/>
            <a:ext cx="1143000" cy="6858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636" name="Line 20"/>
          <p:cNvSpPr>
            <a:spLocks noChangeShapeType="1"/>
          </p:cNvSpPr>
          <p:nvPr/>
        </p:nvSpPr>
        <p:spPr bwMode="auto">
          <a:xfrm flipV="1">
            <a:off x="2787650" y="2895600"/>
            <a:ext cx="1371600" cy="609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637" name="Line 21"/>
          <p:cNvSpPr>
            <a:spLocks noChangeShapeType="1"/>
          </p:cNvSpPr>
          <p:nvPr/>
        </p:nvSpPr>
        <p:spPr bwMode="auto">
          <a:xfrm flipH="1" flipV="1">
            <a:off x="3244850" y="1905000"/>
            <a:ext cx="914400" cy="990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638" name="Text Box 22"/>
          <p:cNvSpPr txBox="1">
            <a:spLocks noChangeArrowheads="1"/>
          </p:cNvSpPr>
          <p:nvPr/>
        </p:nvSpPr>
        <p:spPr bwMode="auto">
          <a:xfrm>
            <a:off x="1552575" y="2895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A</a:t>
            </a:r>
          </a:p>
        </p:txBody>
      </p:sp>
      <p:sp>
        <p:nvSpPr>
          <p:cNvPr id="239639" name="Text Box 23"/>
          <p:cNvSpPr txBox="1">
            <a:spLocks noChangeArrowheads="1"/>
          </p:cNvSpPr>
          <p:nvPr/>
        </p:nvSpPr>
        <p:spPr bwMode="auto">
          <a:xfrm>
            <a:off x="1704975" y="990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B</a:t>
            </a:r>
          </a:p>
        </p:txBody>
      </p:sp>
      <p:sp>
        <p:nvSpPr>
          <p:cNvPr id="239640" name="Text Box 24"/>
          <p:cNvSpPr txBox="1">
            <a:spLocks noChangeArrowheads="1"/>
          </p:cNvSpPr>
          <p:nvPr/>
        </p:nvSpPr>
        <p:spPr bwMode="auto">
          <a:xfrm>
            <a:off x="349250" y="20574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C</a:t>
            </a:r>
          </a:p>
        </p:txBody>
      </p:sp>
      <p:sp>
        <p:nvSpPr>
          <p:cNvPr id="239641" name="Text Box 25"/>
          <p:cNvSpPr txBox="1">
            <a:spLocks noChangeArrowheads="1"/>
          </p:cNvSpPr>
          <p:nvPr/>
        </p:nvSpPr>
        <p:spPr bwMode="auto">
          <a:xfrm>
            <a:off x="1187450" y="33528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D</a:t>
            </a:r>
          </a:p>
        </p:txBody>
      </p:sp>
      <p:sp>
        <p:nvSpPr>
          <p:cNvPr id="239642" name="Text Box 26"/>
          <p:cNvSpPr txBox="1">
            <a:spLocks noChangeArrowheads="1"/>
          </p:cNvSpPr>
          <p:nvPr/>
        </p:nvSpPr>
        <p:spPr bwMode="auto">
          <a:xfrm>
            <a:off x="2559050" y="25146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G</a:t>
            </a:r>
          </a:p>
        </p:txBody>
      </p:sp>
      <p:sp>
        <p:nvSpPr>
          <p:cNvPr id="239643" name="Text Box 27"/>
          <p:cNvSpPr txBox="1">
            <a:spLocks noChangeArrowheads="1"/>
          </p:cNvSpPr>
          <p:nvPr/>
        </p:nvSpPr>
        <p:spPr bwMode="auto">
          <a:xfrm>
            <a:off x="3225800" y="15240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F</a:t>
            </a:r>
          </a:p>
        </p:txBody>
      </p:sp>
      <p:sp>
        <p:nvSpPr>
          <p:cNvPr id="239644" name="Text Box 28"/>
          <p:cNvSpPr txBox="1">
            <a:spLocks noChangeArrowheads="1"/>
          </p:cNvSpPr>
          <p:nvPr/>
        </p:nvSpPr>
        <p:spPr bwMode="auto">
          <a:xfrm>
            <a:off x="2635250" y="35814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H</a:t>
            </a:r>
          </a:p>
        </p:txBody>
      </p:sp>
      <p:sp>
        <p:nvSpPr>
          <p:cNvPr id="239645" name="Text Box 29"/>
          <p:cNvSpPr txBox="1">
            <a:spLocks noChangeArrowheads="1"/>
          </p:cNvSpPr>
          <p:nvPr/>
        </p:nvSpPr>
        <p:spPr bwMode="auto">
          <a:xfrm>
            <a:off x="4006850" y="29860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hlink"/>
                </a:solidFill>
              </a:rPr>
              <a:t>E</a:t>
            </a:r>
          </a:p>
        </p:txBody>
      </p:sp>
      <p:sp>
        <p:nvSpPr>
          <p:cNvPr id="239646" name="Oval 30"/>
          <p:cNvSpPr>
            <a:spLocks noChangeArrowheads="1"/>
          </p:cNvSpPr>
          <p:nvPr/>
        </p:nvSpPr>
        <p:spPr bwMode="auto">
          <a:xfrm>
            <a:off x="1568450" y="27432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9647" name="Text Box 31"/>
          <p:cNvSpPr txBox="1">
            <a:spLocks noChangeArrowheads="1"/>
          </p:cNvSpPr>
          <p:nvPr/>
        </p:nvSpPr>
        <p:spPr bwMode="auto">
          <a:xfrm>
            <a:off x="5699125" y="914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Node</a:t>
            </a:r>
          </a:p>
        </p:txBody>
      </p:sp>
      <p:sp>
        <p:nvSpPr>
          <p:cNvPr id="239648" name="Text Box 32"/>
          <p:cNvSpPr txBox="1">
            <a:spLocks noChangeArrowheads="1"/>
          </p:cNvSpPr>
          <p:nvPr/>
        </p:nvSpPr>
        <p:spPr bwMode="auto">
          <a:xfrm>
            <a:off x="7054850" y="914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k</a:t>
            </a:r>
          </a:p>
        </p:txBody>
      </p:sp>
      <p:sp>
        <p:nvSpPr>
          <p:cNvPr id="239649" name="Line 33"/>
          <p:cNvSpPr>
            <a:spLocks noChangeShapeType="1"/>
          </p:cNvSpPr>
          <p:nvPr/>
        </p:nvSpPr>
        <p:spPr bwMode="auto">
          <a:xfrm>
            <a:off x="6781800" y="914400"/>
            <a:ext cx="0" cy="281940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650" name="Line 34"/>
          <p:cNvSpPr>
            <a:spLocks noChangeShapeType="1"/>
          </p:cNvSpPr>
          <p:nvPr/>
        </p:nvSpPr>
        <p:spPr bwMode="auto">
          <a:xfrm>
            <a:off x="5638800" y="1295400"/>
            <a:ext cx="2209800"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9651" name="Text Box 35"/>
          <p:cNvSpPr txBox="1">
            <a:spLocks noChangeArrowheads="1"/>
          </p:cNvSpPr>
          <p:nvPr/>
        </p:nvSpPr>
        <p:spPr bwMode="auto">
          <a:xfrm>
            <a:off x="6003925" y="12954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A</a:t>
            </a:r>
          </a:p>
        </p:txBody>
      </p:sp>
      <p:sp>
        <p:nvSpPr>
          <p:cNvPr id="239652" name="Text Box 36"/>
          <p:cNvSpPr txBox="1">
            <a:spLocks noChangeArrowheads="1"/>
          </p:cNvSpPr>
          <p:nvPr/>
        </p:nvSpPr>
        <p:spPr bwMode="auto">
          <a:xfrm>
            <a:off x="6013450" y="16002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B</a:t>
            </a:r>
          </a:p>
        </p:txBody>
      </p:sp>
      <p:sp>
        <p:nvSpPr>
          <p:cNvPr id="239653" name="Text Box 37"/>
          <p:cNvSpPr txBox="1">
            <a:spLocks noChangeArrowheads="1"/>
          </p:cNvSpPr>
          <p:nvPr/>
        </p:nvSpPr>
        <p:spPr bwMode="auto">
          <a:xfrm>
            <a:off x="6019800" y="1920875"/>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F</a:t>
            </a:r>
          </a:p>
        </p:txBody>
      </p:sp>
      <p:sp>
        <p:nvSpPr>
          <p:cNvPr id="239654" name="Text Box 38"/>
          <p:cNvSpPr txBox="1">
            <a:spLocks noChangeArrowheads="1"/>
          </p:cNvSpPr>
          <p:nvPr/>
        </p:nvSpPr>
        <p:spPr bwMode="auto">
          <a:xfrm>
            <a:off x="6019800" y="224155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C</a:t>
            </a:r>
          </a:p>
        </p:txBody>
      </p:sp>
      <p:sp>
        <p:nvSpPr>
          <p:cNvPr id="239655" name="Text Box 39"/>
          <p:cNvSpPr txBox="1">
            <a:spLocks noChangeArrowheads="1"/>
          </p:cNvSpPr>
          <p:nvPr/>
        </p:nvSpPr>
        <p:spPr bwMode="auto">
          <a:xfrm>
            <a:off x="6019800" y="256063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E</a:t>
            </a:r>
          </a:p>
        </p:txBody>
      </p:sp>
      <p:sp>
        <p:nvSpPr>
          <p:cNvPr id="239656" name="Text Box 40"/>
          <p:cNvSpPr txBox="1">
            <a:spLocks noChangeArrowheads="1"/>
          </p:cNvSpPr>
          <p:nvPr/>
        </p:nvSpPr>
        <p:spPr bwMode="auto">
          <a:xfrm>
            <a:off x="6019800" y="2881313"/>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G</a:t>
            </a:r>
          </a:p>
        </p:txBody>
      </p:sp>
      <p:sp>
        <p:nvSpPr>
          <p:cNvPr id="239657" name="Text Box 41"/>
          <p:cNvSpPr txBox="1">
            <a:spLocks noChangeArrowheads="1"/>
          </p:cNvSpPr>
          <p:nvPr/>
        </p:nvSpPr>
        <p:spPr bwMode="auto">
          <a:xfrm>
            <a:off x="6019800" y="3200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D</a:t>
            </a:r>
          </a:p>
        </p:txBody>
      </p:sp>
      <p:sp>
        <p:nvSpPr>
          <p:cNvPr id="239658" name="Text Box 42"/>
          <p:cNvSpPr txBox="1">
            <a:spLocks noChangeArrowheads="1"/>
          </p:cNvSpPr>
          <p:nvPr/>
        </p:nvSpPr>
        <p:spPr bwMode="auto">
          <a:xfrm>
            <a:off x="7064375" y="12954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5</a:t>
            </a:r>
          </a:p>
        </p:txBody>
      </p:sp>
      <p:sp>
        <p:nvSpPr>
          <p:cNvPr id="239659" name="Text Box 43"/>
          <p:cNvSpPr txBox="1">
            <a:spLocks noChangeArrowheads="1"/>
          </p:cNvSpPr>
          <p:nvPr/>
        </p:nvSpPr>
        <p:spPr bwMode="auto">
          <a:xfrm>
            <a:off x="7073900" y="16129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3</a:t>
            </a:r>
          </a:p>
        </p:txBody>
      </p:sp>
      <p:sp>
        <p:nvSpPr>
          <p:cNvPr id="239660" name="Text Box 44"/>
          <p:cNvSpPr txBox="1">
            <a:spLocks noChangeArrowheads="1"/>
          </p:cNvSpPr>
          <p:nvPr/>
        </p:nvSpPr>
        <p:spPr bwMode="auto">
          <a:xfrm>
            <a:off x="7080250" y="19304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3</a:t>
            </a:r>
          </a:p>
        </p:txBody>
      </p:sp>
      <p:sp>
        <p:nvSpPr>
          <p:cNvPr id="239661" name="Text Box 45"/>
          <p:cNvSpPr txBox="1">
            <a:spLocks noChangeArrowheads="1"/>
          </p:cNvSpPr>
          <p:nvPr/>
        </p:nvSpPr>
        <p:spPr bwMode="auto">
          <a:xfrm>
            <a:off x="7080250" y="22479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2</a:t>
            </a:r>
          </a:p>
        </p:txBody>
      </p:sp>
      <p:sp>
        <p:nvSpPr>
          <p:cNvPr id="239662" name="Text Box 46"/>
          <p:cNvSpPr txBox="1">
            <a:spLocks noChangeArrowheads="1"/>
          </p:cNvSpPr>
          <p:nvPr/>
        </p:nvSpPr>
        <p:spPr bwMode="auto">
          <a:xfrm>
            <a:off x="7080250" y="25654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2</a:t>
            </a:r>
          </a:p>
        </p:txBody>
      </p:sp>
      <p:sp>
        <p:nvSpPr>
          <p:cNvPr id="239663" name="Text Box 47"/>
          <p:cNvSpPr txBox="1">
            <a:spLocks noChangeArrowheads="1"/>
          </p:cNvSpPr>
          <p:nvPr/>
        </p:nvSpPr>
        <p:spPr bwMode="auto">
          <a:xfrm>
            <a:off x="7080250" y="28829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2</a:t>
            </a:r>
          </a:p>
        </p:txBody>
      </p:sp>
      <p:sp>
        <p:nvSpPr>
          <p:cNvPr id="239664" name="Text Box 48"/>
          <p:cNvSpPr txBox="1">
            <a:spLocks noChangeArrowheads="1"/>
          </p:cNvSpPr>
          <p:nvPr/>
        </p:nvSpPr>
        <p:spPr bwMode="auto">
          <a:xfrm>
            <a:off x="7080250" y="32004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1</a:t>
            </a:r>
          </a:p>
        </p:txBody>
      </p:sp>
      <p:graphicFrame>
        <p:nvGraphicFramePr>
          <p:cNvPr id="2" name="Chart 1"/>
          <p:cNvGraphicFramePr/>
          <p:nvPr>
            <p:extLst>
              <p:ext uri="{D42A27DB-BD31-4B8C-83A1-F6EECF244321}">
                <p14:modId xmlns:p14="http://schemas.microsoft.com/office/powerpoint/2010/main" val="3352720618"/>
              </p:ext>
            </p:extLst>
          </p:nvPr>
        </p:nvGraphicFramePr>
        <p:xfrm>
          <a:off x="4713316" y="3764756"/>
          <a:ext cx="3871856" cy="2893739"/>
        </p:xfrm>
        <a:graphic>
          <a:graphicData uri="http://schemas.openxmlformats.org/drawingml/2006/chart">
            <c:chart xmlns:c="http://schemas.openxmlformats.org/drawingml/2006/chart" xmlns:r="http://schemas.openxmlformats.org/officeDocument/2006/relationships" r:id="rId3"/>
          </a:graphicData>
        </a:graphic>
      </p:graphicFrame>
      <p:sp>
        <p:nvSpPr>
          <p:cNvPr id="239621" name="Oval 5"/>
          <p:cNvSpPr>
            <a:spLocks noChangeArrowheads="1"/>
          </p:cNvSpPr>
          <p:nvPr/>
        </p:nvSpPr>
        <p:spPr bwMode="auto">
          <a:xfrm>
            <a:off x="501650" y="1905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9622" name="Oval 6"/>
          <p:cNvSpPr>
            <a:spLocks noChangeArrowheads="1"/>
          </p:cNvSpPr>
          <p:nvPr/>
        </p:nvSpPr>
        <p:spPr bwMode="auto">
          <a:xfrm>
            <a:off x="1797050" y="1295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9623" name="Oval 7"/>
          <p:cNvSpPr>
            <a:spLocks noChangeArrowheads="1"/>
          </p:cNvSpPr>
          <p:nvPr/>
        </p:nvSpPr>
        <p:spPr bwMode="auto">
          <a:xfrm>
            <a:off x="2635250" y="2438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9624" name="Oval 8"/>
          <p:cNvSpPr>
            <a:spLocks noChangeArrowheads="1"/>
          </p:cNvSpPr>
          <p:nvPr/>
        </p:nvSpPr>
        <p:spPr bwMode="auto">
          <a:xfrm>
            <a:off x="3168650" y="1828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9625" name="Oval 9"/>
          <p:cNvSpPr>
            <a:spLocks noChangeArrowheads="1"/>
          </p:cNvSpPr>
          <p:nvPr/>
        </p:nvSpPr>
        <p:spPr bwMode="auto">
          <a:xfrm>
            <a:off x="4083050" y="2819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9626" name="Oval 10"/>
          <p:cNvSpPr>
            <a:spLocks noChangeArrowheads="1"/>
          </p:cNvSpPr>
          <p:nvPr/>
        </p:nvSpPr>
        <p:spPr bwMode="auto">
          <a:xfrm>
            <a:off x="2711450" y="3429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9627" name="Oval 11"/>
          <p:cNvSpPr>
            <a:spLocks noChangeArrowheads="1"/>
          </p:cNvSpPr>
          <p:nvPr/>
        </p:nvSpPr>
        <p:spPr bwMode="auto">
          <a:xfrm>
            <a:off x="1111250" y="3352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6688458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63" y="-908"/>
            <a:ext cx="8229600" cy="1143000"/>
          </a:xfrm>
        </p:spPr>
        <p:txBody>
          <a:bodyPr/>
          <a:lstStyle/>
          <a:p>
            <a:r>
              <a:rPr lang="en-US" dirty="0" smtClean="0">
                <a:solidFill>
                  <a:schemeClr val="accent3">
                    <a:lumMod val="75000"/>
                  </a:schemeClr>
                </a:solidFill>
              </a:rPr>
              <a:t>Random network model</a:t>
            </a:r>
            <a:endParaRPr lang="en-US" dirty="0">
              <a:solidFill>
                <a:schemeClr val="accent3">
                  <a:lumMod val="75000"/>
                </a:schemeClr>
              </a:solidFill>
            </a:endParaRPr>
          </a:p>
        </p:txBody>
      </p:sp>
      <p:sp>
        <p:nvSpPr>
          <p:cNvPr id="4" name="Rectangle 2"/>
          <p:cNvSpPr>
            <a:spLocks/>
          </p:cNvSpPr>
          <p:nvPr/>
        </p:nvSpPr>
        <p:spPr bwMode="auto">
          <a:xfrm>
            <a:off x="3992563" y="3752140"/>
            <a:ext cx="32940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1748" bIns="0">
            <a:spAutoFit/>
          </a:bodyPr>
          <a:lstStyle/>
          <a:p>
            <a:pPr marL="30163">
              <a:buClr>
                <a:srgbClr val="CC0000"/>
              </a:buClr>
              <a:buSzPct val="100000"/>
            </a:pPr>
            <a:r>
              <a:rPr lang="en-US" sz="1600" b="1">
                <a:solidFill>
                  <a:srgbClr val="FF0000"/>
                </a:solidFill>
                <a:latin typeface="Helvetica" charset="0"/>
                <a:cs typeface="Trebuchet MS" charset="0"/>
                <a:sym typeface="Trebuchet MS" charset="0"/>
              </a:rPr>
              <a:t>Erdös-Rényi model (1960)</a:t>
            </a:r>
          </a:p>
          <a:p>
            <a:pPr marL="30163">
              <a:buClr>
                <a:srgbClr val="CC0000"/>
              </a:buClr>
              <a:buSzPct val="100000"/>
            </a:pPr>
            <a:endParaRPr lang="en-US" sz="1600" b="1">
              <a:solidFill>
                <a:srgbClr val="000000"/>
              </a:solidFill>
              <a:latin typeface="Helvetica" charset="0"/>
              <a:cs typeface="Trebuchet MS" charset="0"/>
              <a:sym typeface="Trebuchet MS" charset="0"/>
            </a:endParaRPr>
          </a:p>
          <a:p>
            <a:pPr marL="30163">
              <a:buClr>
                <a:srgbClr val="CC0000"/>
              </a:buClr>
              <a:buSzPct val="100000"/>
            </a:pPr>
            <a:r>
              <a:rPr lang="en-US" sz="1600" b="1">
                <a:solidFill>
                  <a:srgbClr val="000000"/>
                </a:solidFill>
                <a:latin typeface="Helvetica" charset="0"/>
                <a:cs typeface="Trebuchet MS" charset="0"/>
                <a:sym typeface="Trebuchet MS" charset="0"/>
              </a:rPr>
              <a:t>Connect with probability p</a:t>
            </a:r>
            <a:endParaRPr lang="en-US" sz="2200">
              <a:solidFill>
                <a:srgbClr val="000000"/>
              </a:solidFill>
              <a:latin typeface="Helvetica" charset="0"/>
              <a:cs typeface="Trebuchet MS" charset="0"/>
              <a:sym typeface="Trebuchet MS" charset="0"/>
            </a:endParaRPr>
          </a:p>
        </p:txBody>
      </p:sp>
      <p:sp>
        <p:nvSpPr>
          <p:cNvPr id="5" name="Text Box 31"/>
          <p:cNvSpPr txBox="1">
            <a:spLocks noChangeArrowheads="1"/>
          </p:cNvSpPr>
          <p:nvPr/>
        </p:nvSpPr>
        <p:spPr bwMode="auto">
          <a:xfrm>
            <a:off x="4162425" y="4822115"/>
            <a:ext cx="1460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spcBef>
                <a:spcPct val="50000"/>
              </a:spcBef>
            </a:pPr>
            <a:r>
              <a:rPr lang="en-US" sz="1600">
                <a:latin typeface="Helvetica" charset="0"/>
              </a:rPr>
              <a:t>p=</a:t>
            </a:r>
            <a:r>
              <a:rPr lang="en-US" sz="1600">
                <a:solidFill>
                  <a:srgbClr val="FF0000"/>
                </a:solidFill>
                <a:latin typeface="Helvetica" charset="0"/>
              </a:rPr>
              <a:t>1/6  </a:t>
            </a:r>
            <a:r>
              <a:rPr lang="en-US" sz="1600">
                <a:latin typeface="Helvetica" charset="0"/>
              </a:rPr>
              <a:t>N=10 </a:t>
            </a:r>
          </a:p>
          <a:p>
            <a:pPr algn="ctr" defTabSz="914400">
              <a:spcBef>
                <a:spcPct val="50000"/>
              </a:spcBef>
            </a:pPr>
            <a:r>
              <a:rPr lang="en-US" sz="1600">
                <a:latin typeface="Helvetica" charset="0"/>
                <a:sym typeface="Symbol" charset="0"/>
              </a:rPr>
              <a:t>&lt;k&gt; ~ 1.5</a:t>
            </a:r>
            <a:endParaRPr lang="en-US" sz="1600">
              <a:latin typeface="Helvetica" charset="0"/>
            </a:endParaRPr>
          </a:p>
        </p:txBody>
      </p:sp>
      <p:sp>
        <p:nvSpPr>
          <p:cNvPr id="6" name="TextBox 5"/>
          <p:cNvSpPr txBox="1">
            <a:spLocks noChangeArrowheads="1"/>
          </p:cNvSpPr>
          <p:nvPr/>
        </p:nvSpPr>
        <p:spPr bwMode="auto">
          <a:xfrm>
            <a:off x="563563" y="1699503"/>
            <a:ext cx="29876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b="1">
                <a:latin typeface="Helvetica" charset="0"/>
                <a:cs typeface="Helvetica" charset="0"/>
              </a:rPr>
              <a:t>Pál Erdös</a:t>
            </a:r>
          </a:p>
          <a:p>
            <a:pPr algn="r" eaLnBrk="1" hangingPunct="1"/>
            <a:r>
              <a:rPr lang="en-US" sz="1400">
                <a:latin typeface="Helvetica" charset="0"/>
                <a:cs typeface="Helvetica" charset="0"/>
              </a:rPr>
              <a:t>(1913-1996)</a:t>
            </a:r>
          </a:p>
        </p:txBody>
      </p:sp>
      <p:pic>
        <p:nvPicPr>
          <p:cNvPr id="7" name="Picture 2" descr="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5388" y="1697915"/>
            <a:ext cx="4084637"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bwMode="auto">
          <a:xfrm>
            <a:off x="1481138" y="5984165"/>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bwMode="auto">
          <a:xfrm>
            <a:off x="792163" y="5758740"/>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bwMode="auto">
          <a:xfrm>
            <a:off x="369888" y="5179303"/>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bwMode="auto">
          <a:xfrm>
            <a:off x="369888" y="4455403"/>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bwMode="auto">
          <a:xfrm>
            <a:off x="1477963" y="3641015"/>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bwMode="auto">
          <a:xfrm>
            <a:off x="2597150" y="5176128"/>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bwMode="auto">
          <a:xfrm>
            <a:off x="796925" y="3866440"/>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bwMode="auto">
          <a:xfrm>
            <a:off x="2171700" y="5758740"/>
            <a:ext cx="179388"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bwMode="auto">
          <a:xfrm>
            <a:off x="2173288" y="3863265"/>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bwMode="auto">
          <a:xfrm>
            <a:off x="2598738" y="4453815"/>
            <a:ext cx="180975" cy="180975"/>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8" name="Group 79"/>
          <p:cNvGrpSpPr>
            <a:grpSpLocks/>
          </p:cNvGrpSpPr>
          <p:nvPr/>
        </p:nvGrpSpPr>
        <p:grpSpPr bwMode="auto">
          <a:xfrm>
            <a:off x="460376" y="3745013"/>
            <a:ext cx="2227262" cy="2343150"/>
            <a:chOff x="460946" y="3014989"/>
            <a:chExt cx="2227218" cy="2343416"/>
          </a:xfrm>
        </p:grpSpPr>
        <p:cxnSp>
          <p:nvCxnSpPr>
            <p:cNvPr id="19" name="Straight Connector 18"/>
            <p:cNvCxnSpPr>
              <a:stCxn id="8" idx="6"/>
              <a:endCxn id="15" idx="3"/>
            </p:cNvCxnSpPr>
            <p:nvPr/>
          </p:nvCxnSpPr>
          <p:spPr bwMode="auto">
            <a:xfrm flipV="1">
              <a:off x="1662659" y="5196946"/>
              <a:ext cx="535847" cy="16145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1" idx="4"/>
              <a:endCxn id="9" idx="1"/>
            </p:cNvCxnSpPr>
            <p:nvPr/>
          </p:nvCxnSpPr>
          <p:spPr bwMode="auto">
            <a:xfrm>
              <a:off x="460946" y="3919967"/>
              <a:ext cx="358283" cy="114899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4" idx="6"/>
              <a:endCxn id="12" idx="2"/>
            </p:cNvCxnSpPr>
            <p:nvPr/>
          </p:nvCxnSpPr>
          <p:spPr bwMode="auto">
            <a:xfrm flipV="1">
              <a:off x="978460" y="3014989"/>
              <a:ext cx="500053" cy="2254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3" idx="0"/>
              <a:endCxn id="16" idx="4"/>
            </p:cNvCxnSpPr>
            <p:nvPr/>
          </p:nvCxnSpPr>
          <p:spPr bwMode="auto">
            <a:xfrm flipH="1" flipV="1">
              <a:off x="2264310" y="3327762"/>
              <a:ext cx="423854" cy="113201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5" idx="0"/>
              <a:endCxn id="12" idx="5"/>
            </p:cNvCxnSpPr>
            <p:nvPr/>
          </p:nvCxnSpPr>
          <p:spPr bwMode="auto">
            <a:xfrm flipH="1" flipV="1">
              <a:off x="1632982" y="3078980"/>
              <a:ext cx="628947" cy="19634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7" idx="1"/>
              <a:endCxn id="16" idx="5"/>
            </p:cNvCxnSpPr>
            <p:nvPr/>
          </p:nvCxnSpPr>
          <p:spPr bwMode="auto">
            <a:xfrm flipH="1" flipV="1">
              <a:off x="2328293" y="3301255"/>
              <a:ext cx="297475" cy="46263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0" idx="7"/>
              <a:endCxn id="16" idx="3"/>
            </p:cNvCxnSpPr>
            <p:nvPr/>
          </p:nvCxnSpPr>
          <p:spPr bwMode="auto">
            <a:xfrm flipV="1">
              <a:off x="524929" y="3301255"/>
              <a:ext cx="1675398" cy="11882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1" idx="6"/>
              <a:endCxn id="16" idx="2"/>
            </p:cNvCxnSpPr>
            <p:nvPr/>
          </p:nvCxnSpPr>
          <p:spPr bwMode="auto">
            <a:xfrm flipV="1">
              <a:off x="551431" y="3237264"/>
              <a:ext cx="1622393" cy="59220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7" name="Rectangle 66"/>
          <p:cNvSpPr>
            <a:spLocks noChangeArrowheads="1"/>
          </p:cNvSpPr>
          <p:nvPr/>
        </p:nvSpPr>
        <p:spPr bwMode="auto">
          <a:xfrm>
            <a:off x="4591050" y="1697915"/>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b="1">
                <a:latin typeface="Helvetica" charset="0"/>
                <a:cs typeface="Helvetica" charset="0"/>
              </a:rPr>
              <a:t>Alfréd Rényi</a:t>
            </a:r>
          </a:p>
          <a:p>
            <a:pPr algn="r"/>
            <a:r>
              <a:rPr lang="en-US" sz="1400">
                <a:latin typeface="Helvetica" charset="0"/>
                <a:cs typeface="Helvetica" charset="0"/>
              </a:rPr>
              <a:t>(1921-1970)</a:t>
            </a:r>
          </a:p>
        </p:txBody>
      </p:sp>
    </p:spTree>
    <p:extLst>
      <p:ext uri="{BB962C8B-B14F-4D97-AF65-F5344CB8AC3E}">
        <p14:creationId xmlns:p14="http://schemas.microsoft.com/office/powerpoint/2010/main" val="3270383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Text Box 4"/>
          <p:cNvSpPr txBox="1">
            <a:spLocks noChangeArrowheads="1"/>
          </p:cNvSpPr>
          <p:nvPr/>
        </p:nvSpPr>
        <p:spPr bwMode="auto">
          <a:xfrm>
            <a:off x="2409898" y="76200"/>
            <a:ext cx="41868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chemeClr val="accent3">
                    <a:lumMod val="75000"/>
                  </a:schemeClr>
                </a:solidFill>
              </a:rPr>
              <a:t>Random </a:t>
            </a:r>
            <a:r>
              <a:rPr lang="en-US" sz="3600" dirty="0" err="1" smtClean="0">
                <a:solidFill>
                  <a:schemeClr val="accent3">
                    <a:lumMod val="75000"/>
                  </a:schemeClr>
                </a:solidFill>
              </a:rPr>
              <a:t>vs</a:t>
            </a:r>
            <a:r>
              <a:rPr lang="en-US" sz="3600" dirty="0" smtClean="0">
                <a:solidFill>
                  <a:schemeClr val="accent3">
                    <a:lumMod val="75000"/>
                  </a:schemeClr>
                </a:solidFill>
              </a:rPr>
              <a:t> scale-free</a:t>
            </a:r>
            <a:endParaRPr lang="en-US" sz="3600" dirty="0">
              <a:solidFill>
                <a:schemeClr val="accent3">
                  <a:lumMod val="75000"/>
                </a:schemeClr>
              </a:solidFill>
            </a:endParaRPr>
          </a:p>
        </p:txBody>
      </p:sp>
      <p:sp>
        <p:nvSpPr>
          <p:cNvPr id="128005" name="Text Box 5"/>
          <p:cNvSpPr txBox="1">
            <a:spLocks noChangeArrowheads="1"/>
          </p:cNvSpPr>
          <p:nvPr/>
        </p:nvSpPr>
        <p:spPr bwMode="auto">
          <a:xfrm>
            <a:off x="76200" y="9906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a:solidFill>
                  <a:schemeClr val="hlink"/>
                </a:solidFill>
              </a:rPr>
              <a:t>E-R: connectivity per node follows normal distribution</a:t>
            </a:r>
          </a:p>
        </p:txBody>
      </p:sp>
      <p:sp>
        <p:nvSpPr>
          <p:cNvPr id="128006" name="Text Box 6"/>
          <p:cNvSpPr txBox="1">
            <a:spLocks noChangeArrowheads="1"/>
          </p:cNvSpPr>
          <p:nvPr/>
        </p:nvSpPr>
        <p:spPr bwMode="auto">
          <a:xfrm>
            <a:off x="0" y="4038600"/>
            <a:ext cx="906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a:solidFill>
                  <a:schemeClr val="hlink"/>
                </a:solidFill>
              </a:rPr>
              <a:t>Scale-free: Connectivity per node follows power law distribution </a:t>
            </a:r>
          </a:p>
        </p:txBody>
      </p:sp>
      <p:grpSp>
        <p:nvGrpSpPr>
          <p:cNvPr id="128026" name="Group 26"/>
          <p:cNvGrpSpPr>
            <a:grpSpLocks/>
          </p:cNvGrpSpPr>
          <p:nvPr/>
        </p:nvGrpSpPr>
        <p:grpSpPr bwMode="auto">
          <a:xfrm>
            <a:off x="1949450" y="1636713"/>
            <a:ext cx="4603750" cy="2014538"/>
            <a:chOff x="1228" y="1031"/>
            <a:chExt cx="2900" cy="1269"/>
          </a:xfrm>
        </p:grpSpPr>
        <p:grpSp>
          <p:nvGrpSpPr>
            <p:cNvPr id="128023" name="Group 23"/>
            <p:cNvGrpSpPr>
              <a:grpSpLocks/>
            </p:cNvGrpSpPr>
            <p:nvPr/>
          </p:nvGrpSpPr>
          <p:grpSpPr bwMode="auto">
            <a:xfrm>
              <a:off x="1488" y="1031"/>
              <a:ext cx="2640" cy="1008"/>
              <a:chOff x="1248" y="1440"/>
              <a:chExt cx="2640" cy="1008"/>
            </a:xfrm>
          </p:grpSpPr>
          <p:sp>
            <p:nvSpPr>
              <p:cNvPr id="128007" name="Line 7"/>
              <p:cNvSpPr>
                <a:spLocks noChangeShapeType="1"/>
              </p:cNvSpPr>
              <p:nvPr/>
            </p:nvSpPr>
            <p:spPr bwMode="auto">
              <a:xfrm>
                <a:off x="1248" y="1440"/>
                <a:ext cx="0" cy="10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08" name="Line 8"/>
              <p:cNvSpPr>
                <a:spLocks noChangeShapeType="1"/>
              </p:cNvSpPr>
              <p:nvPr/>
            </p:nvSpPr>
            <p:spPr bwMode="auto">
              <a:xfrm>
                <a:off x="1248" y="2448"/>
                <a:ext cx="2640"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28009" name="Freeform 9"/>
            <p:cNvSpPr>
              <a:spLocks/>
            </p:cNvSpPr>
            <p:nvPr/>
          </p:nvSpPr>
          <p:spPr bwMode="auto">
            <a:xfrm>
              <a:off x="1560" y="1075"/>
              <a:ext cx="2200" cy="916"/>
            </a:xfrm>
            <a:custGeom>
              <a:avLst/>
              <a:gdLst>
                <a:gd name="T0" fmla="*/ 0 w 2200"/>
                <a:gd name="T1" fmla="*/ 908 h 916"/>
                <a:gd name="T2" fmla="*/ 440 w 2200"/>
                <a:gd name="T3" fmla="*/ 820 h 916"/>
                <a:gd name="T4" fmla="*/ 712 w 2200"/>
                <a:gd name="T5" fmla="*/ 532 h 916"/>
                <a:gd name="T6" fmla="*/ 856 w 2200"/>
                <a:gd name="T7" fmla="*/ 124 h 916"/>
                <a:gd name="T8" fmla="*/ 1024 w 2200"/>
                <a:gd name="T9" fmla="*/ 4 h 916"/>
                <a:gd name="T10" fmla="*/ 1200 w 2200"/>
                <a:gd name="T11" fmla="*/ 148 h 916"/>
                <a:gd name="T12" fmla="*/ 1320 w 2200"/>
                <a:gd name="T13" fmla="*/ 492 h 916"/>
                <a:gd name="T14" fmla="*/ 1600 w 2200"/>
                <a:gd name="T15" fmla="*/ 820 h 916"/>
                <a:gd name="T16" fmla="*/ 2200 w 2200"/>
                <a:gd name="T1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0" h="916">
                  <a:moveTo>
                    <a:pt x="0" y="908"/>
                  </a:moveTo>
                  <a:cubicBezTo>
                    <a:pt x="73" y="893"/>
                    <a:pt x="321" y="883"/>
                    <a:pt x="440" y="820"/>
                  </a:cubicBezTo>
                  <a:cubicBezTo>
                    <a:pt x="559" y="757"/>
                    <a:pt x="643" y="648"/>
                    <a:pt x="712" y="532"/>
                  </a:cubicBezTo>
                  <a:cubicBezTo>
                    <a:pt x="781" y="416"/>
                    <a:pt x="804" y="212"/>
                    <a:pt x="856" y="124"/>
                  </a:cubicBezTo>
                  <a:cubicBezTo>
                    <a:pt x="908" y="36"/>
                    <a:pt x="967" y="0"/>
                    <a:pt x="1024" y="4"/>
                  </a:cubicBezTo>
                  <a:cubicBezTo>
                    <a:pt x="1081" y="8"/>
                    <a:pt x="1151" y="67"/>
                    <a:pt x="1200" y="148"/>
                  </a:cubicBezTo>
                  <a:cubicBezTo>
                    <a:pt x="1249" y="229"/>
                    <a:pt x="1253" y="380"/>
                    <a:pt x="1320" y="492"/>
                  </a:cubicBezTo>
                  <a:cubicBezTo>
                    <a:pt x="1387" y="604"/>
                    <a:pt x="1453" y="749"/>
                    <a:pt x="1600" y="820"/>
                  </a:cubicBezTo>
                  <a:cubicBezTo>
                    <a:pt x="1747" y="891"/>
                    <a:pt x="2075" y="896"/>
                    <a:pt x="2200" y="916"/>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10" name="Text Box 10"/>
            <p:cNvSpPr txBox="1">
              <a:spLocks noChangeArrowheads="1"/>
            </p:cNvSpPr>
            <p:nvPr/>
          </p:nvSpPr>
          <p:spPr bwMode="auto">
            <a:xfrm rot="16200000">
              <a:off x="1038" y="1392"/>
              <a:ext cx="63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t># nodes</a:t>
              </a:r>
            </a:p>
          </p:txBody>
        </p:sp>
        <p:sp>
          <p:nvSpPr>
            <p:cNvPr id="128011" name="Text Box 11"/>
            <p:cNvSpPr txBox="1">
              <a:spLocks noChangeArrowheads="1"/>
            </p:cNvSpPr>
            <p:nvPr/>
          </p:nvSpPr>
          <p:spPr bwMode="auto">
            <a:xfrm>
              <a:off x="2067" y="2087"/>
              <a:ext cx="104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 connections (k) </a:t>
              </a:r>
            </a:p>
          </p:txBody>
        </p:sp>
      </p:grpSp>
      <p:grpSp>
        <p:nvGrpSpPr>
          <p:cNvPr id="128027" name="Group 27"/>
          <p:cNvGrpSpPr>
            <a:grpSpLocks/>
          </p:cNvGrpSpPr>
          <p:nvPr/>
        </p:nvGrpSpPr>
        <p:grpSpPr bwMode="auto">
          <a:xfrm>
            <a:off x="301625" y="4559301"/>
            <a:ext cx="3508375" cy="2071688"/>
            <a:chOff x="190" y="2872"/>
            <a:chExt cx="2210" cy="1305"/>
          </a:xfrm>
        </p:grpSpPr>
        <p:grpSp>
          <p:nvGrpSpPr>
            <p:cNvPr id="128024" name="Group 24"/>
            <p:cNvGrpSpPr>
              <a:grpSpLocks/>
            </p:cNvGrpSpPr>
            <p:nvPr/>
          </p:nvGrpSpPr>
          <p:grpSpPr bwMode="auto">
            <a:xfrm>
              <a:off x="432" y="2880"/>
              <a:ext cx="1968" cy="1008"/>
              <a:chOff x="432" y="2976"/>
              <a:chExt cx="1968" cy="1008"/>
            </a:xfrm>
          </p:grpSpPr>
          <p:sp>
            <p:nvSpPr>
              <p:cNvPr id="128012" name="Line 12"/>
              <p:cNvSpPr>
                <a:spLocks noChangeShapeType="1"/>
              </p:cNvSpPr>
              <p:nvPr/>
            </p:nvSpPr>
            <p:spPr bwMode="auto">
              <a:xfrm>
                <a:off x="432" y="2976"/>
                <a:ext cx="0" cy="100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13" name="Line 13"/>
              <p:cNvSpPr>
                <a:spLocks noChangeShapeType="1"/>
              </p:cNvSpPr>
              <p:nvPr/>
            </p:nvSpPr>
            <p:spPr bwMode="auto">
              <a:xfrm flipV="1">
                <a:off x="432" y="3984"/>
                <a:ext cx="196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28014" name="Freeform 14"/>
            <p:cNvSpPr>
              <a:spLocks/>
            </p:cNvSpPr>
            <p:nvPr/>
          </p:nvSpPr>
          <p:spPr bwMode="auto">
            <a:xfrm>
              <a:off x="584" y="2872"/>
              <a:ext cx="1792" cy="960"/>
            </a:xfrm>
            <a:custGeom>
              <a:avLst/>
              <a:gdLst>
                <a:gd name="T0" fmla="*/ 0 w 1792"/>
                <a:gd name="T1" fmla="*/ 0 h 960"/>
                <a:gd name="T2" fmla="*/ 192 w 1792"/>
                <a:gd name="T3" fmla="*/ 576 h 960"/>
                <a:gd name="T4" fmla="*/ 440 w 1792"/>
                <a:gd name="T5" fmla="*/ 840 h 960"/>
                <a:gd name="T6" fmla="*/ 912 w 1792"/>
                <a:gd name="T7" fmla="*/ 936 h 960"/>
                <a:gd name="T8" fmla="*/ 1792 w 1792"/>
                <a:gd name="T9" fmla="*/ 960 h 960"/>
              </a:gdLst>
              <a:ahLst/>
              <a:cxnLst>
                <a:cxn ang="0">
                  <a:pos x="T0" y="T1"/>
                </a:cxn>
                <a:cxn ang="0">
                  <a:pos x="T2" y="T3"/>
                </a:cxn>
                <a:cxn ang="0">
                  <a:pos x="T4" y="T5"/>
                </a:cxn>
                <a:cxn ang="0">
                  <a:pos x="T6" y="T7"/>
                </a:cxn>
                <a:cxn ang="0">
                  <a:pos x="T8" y="T9"/>
                </a:cxn>
              </a:cxnLst>
              <a:rect l="0" t="0" r="r" b="b"/>
              <a:pathLst>
                <a:path w="1792" h="960">
                  <a:moveTo>
                    <a:pt x="0" y="0"/>
                  </a:moveTo>
                  <a:cubicBezTo>
                    <a:pt x="32" y="96"/>
                    <a:pt x="119" y="436"/>
                    <a:pt x="192" y="576"/>
                  </a:cubicBezTo>
                  <a:cubicBezTo>
                    <a:pt x="265" y="716"/>
                    <a:pt x="320" y="780"/>
                    <a:pt x="440" y="840"/>
                  </a:cubicBezTo>
                  <a:cubicBezTo>
                    <a:pt x="560" y="900"/>
                    <a:pt x="687" y="916"/>
                    <a:pt x="912" y="936"/>
                  </a:cubicBezTo>
                  <a:cubicBezTo>
                    <a:pt x="1137" y="956"/>
                    <a:pt x="1609" y="955"/>
                    <a:pt x="1792" y="960"/>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15" name="Text Box 15"/>
            <p:cNvSpPr txBox="1">
              <a:spLocks noChangeArrowheads="1"/>
            </p:cNvSpPr>
            <p:nvPr/>
          </p:nvSpPr>
          <p:spPr bwMode="auto">
            <a:xfrm rot="16200000">
              <a:off x="0" y="3269"/>
              <a:ext cx="63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t># nodes</a:t>
              </a:r>
            </a:p>
          </p:txBody>
        </p:sp>
        <p:sp>
          <p:nvSpPr>
            <p:cNvPr id="128016" name="Text Box 16"/>
            <p:cNvSpPr txBox="1">
              <a:spLocks noChangeArrowheads="1"/>
            </p:cNvSpPr>
            <p:nvPr/>
          </p:nvSpPr>
          <p:spPr bwMode="auto">
            <a:xfrm>
              <a:off x="1029" y="3964"/>
              <a:ext cx="101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 connections (k)</a:t>
              </a:r>
            </a:p>
          </p:txBody>
        </p:sp>
      </p:grpSp>
      <p:grpSp>
        <p:nvGrpSpPr>
          <p:cNvPr id="128028" name="Group 28"/>
          <p:cNvGrpSpPr>
            <a:grpSpLocks/>
          </p:cNvGrpSpPr>
          <p:nvPr/>
        </p:nvGrpSpPr>
        <p:grpSpPr bwMode="auto">
          <a:xfrm>
            <a:off x="4724400" y="4572001"/>
            <a:ext cx="3505200" cy="2058988"/>
            <a:chOff x="2976" y="2880"/>
            <a:chExt cx="2208" cy="1297"/>
          </a:xfrm>
        </p:grpSpPr>
        <p:grpSp>
          <p:nvGrpSpPr>
            <p:cNvPr id="128025" name="Group 25"/>
            <p:cNvGrpSpPr>
              <a:grpSpLocks/>
            </p:cNvGrpSpPr>
            <p:nvPr/>
          </p:nvGrpSpPr>
          <p:grpSpPr bwMode="auto">
            <a:xfrm>
              <a:off x="3216" y="2880"/>
              <a:ext cx="1968" cy="1008"/>
              <a:chOff x="3216" y="2976"/>
              <a:chExt cx="1968" cy="1008"/>
            </a:xfrm>
          </p:grpSpPr>
          <p:sp>
            <p:nvSpPr>
              <p:cNvPr id="128017" name="Line 17"/>
              <p:cNvSpPr>
                <a:spLocks noChangeShapeType="1"/>
              </p:cNvSpPr>
              <p:nvPr/>
            </p:nvSpPr>
            <p:spPr bwMode="auto">
              <a:xfrm>
                <a:off x="3216" y="2976"/>
                <a:ext cx="0" cy="100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18" name="Line 18"/>
              <p:cNvSpPr>
                <a:spLocks noChangeShapeType="1"/>
              </p:cNvSpPr>
              <p:nvPr/>
            </p:nvSpPr>
            <p:spPr bwMode="auto">
              <a:xfrm flipV="1">
                <a:off x="3216" y="3984"/>
                <a:ext cx="196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28020" name="Text Box 20"/>
            <p:cNvSpPr txBox="1">
              <a:spLocks noChangeArrowheads="1"/>
            </p:cNvSpPr>
            <p:nvPr/>
          </p:nvSpPr>
          <p:spPr bwMode="auto">
            <a:xfrm rot="16200000">
              <a:off x="2653" y="3264"/>
              <a:ext cx="89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t>Log # nodes</a:t>
              </a:r>
            </a:p>
          </p:txBody>
        </p:sp>
        <p:sp>
          <p:nvSpPr>
            <p:cNvPr id="128021" name="Text Box 21"/>
            <p:cNvSpPr txBox="1">
              <a:spLocks noChangeArrowheads="1"/>
            </p:cNvSpPr>
            <p:nvPr/>
          </p:nvSpPr>
          <p:spPr bwMode="auto">
            <a:xfrm>
              <a:off x="3696" y="3964"/>
              <a:ext cx="12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Log # connections (k)</a:t>
              </a:r>
            </a:p>
          </p:txBody>
        </p:sp>
        <p:sp>
          <p:nvSpPr>
            <p:cNvPr id="128022" name="Line 22"/>
            <p:cNvSpPr>
              <a:spLocks noChangeShapeType="1"/>
            </p:cNvSpPr>
            <p:nvPr/>
          </p:nvSpPr>
          <p:spPr bwMode="auto">
            <a:xfrm>
              <a:off x="3456" y="2976"/>
              <a:ext cx="1296" cy="62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865947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80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00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80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8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p:bldP spid="12800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0292" name="Picture 4" descr="E-R (130-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85800" y="741363"/>
            <a:ext cx="7772400" cy="5222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40294" name="Text Box 6"/>
          <p:cNvSpPr txBox="1">
            <a:spLocks noChangeArrowheads="1"/>
          </p:cNvSpPr>
          <p:nvPr/>
        </p:nvSpPr>
        <p:spPr bwMode="auto">
          <a:xfrm>
            <a:off x="1248419" y="38382"/>
            <a:ext cx="72237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chemeClr val="accent3">
                    <a:lumMod val="75000"/>
                  </a:schemeClr>
                </a:solidFill>
              </a:rPr>
              <a:t>Random </a:t>
            </a:r>
            <a:r>
              <a:rPr lang="en-US" sz="3600" dirty="0" smtClean="0">
                <a:solidFill>
                  <a:schemeClr val="accent3">
                    <a:lumMod val="75000"/>
                  </a:schemeClr>
                </a:solidFill>
              </a:rPr>
              <a:t>(E</a:t>
            </a:r>
            <a:r>
              <a:rPr lang="en-US" sz="3600" dirty="0">
                <a:solidFill>
                  <a:schemeClr val="accent3">
                    <a:lumMod val="75000"/>
                  </a:schemeClr>
                </a:solidFill>
              </a:rPr>
              <a:t>&amp;</a:t>
            </a:r>
            <a:r>
              <a:rPr lang="en-US" sz="3600" dirty="0" smtClean="0">
                <a:solidFill>
                  <a:schemeClr val="accent3">
                    <a:lumMod val="75000"/>
                  </a:schemeClr>
                </a:solidFill>
              </a:rPr>
              <a:t>R) </a:t>
            </a:r>
            <a:r>
              <a:rPr lang="en-US" sz="3600" dirty="0">
                <a:solidFill>
                  <a:schemeClr val="accent3">
                    <a:lumMod val="75000"/>
                  </a:schemeClr>
                </a:solidFill>
              </a:rPr>
              <a:t>network: An example  </a:t>
            </a:r>
            <a:endParaRPr lang="en-US" sz="3600" baseline="30000" dirty="0">
              <a:solidFill>
                <a:schemeClr val="accent3">
                  <a:lumMod val="75000"/>
                </a:schemeClr>
              </a:solidFill>
            </a:endParaRPr>
          </a:p>
        </p:txBody>
      </p:sp>
    </p:spTree>
    <p:extLst>
      <p:ext uri="{BB962C8B-B14F-4D97-AF65-F5344CB8AC3E}">
        <p14:creationId xmlns:p14="http://schemas.microsoft.com/office/powerpoint/2010/main" val="9891198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4147" name="Picture 3" descr="E-R (130-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376363" y="609600"/>
            <a:ext cx="6389687"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34149" name="Oval 5"/>
          <p:cNvSpPr>
            <a:spLocks noChangeArrowheads="1"/>
          </p:cNvSpPr>
          <p:nvPr/>
        </p:nvSpPr>
        <p:spPr bwMode="auto">
          <a:xfrm>
            <a:off x="2667000" y="1828800"/>
            <a:ext cx="3048000" cy="2057400"/>
          </a:xfrm>
          <a:prstGeom prst="ellipse">
            <a:avLst/>
          </a:prstGeom>
          <a:noFill/>
          <a:ln w="95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7394" name="Text Box 2"/>
          <p:cNvSpPr txBox="1">
            <a:spLocks noChangeArrowheads="1"/>
          </p:cNvSpPr>
          <p:nvPr/>
        </p:nvSpPr>
        <p:spPr bwMode="auto">
          <a:xfrm>
            <a:off x="1143000" y="94570"/>
            <a:ext cx="74813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chemeClr val="accent3">
                    <a:lumMod val="75000"/>
                  </a:schemeClr>
                </a:solidFill>
              </a:rPr>
              <a:t>Random </a:t>
            </a:r>
            <a:r>
              <a:rPr lang="en-US" sz="3600" dirty="0" smtClean="0">
                <a:solidFill>
                  <a:schemeClr val="accent3">
                    <a:lumMod val="75000"/>
                  </a:schemeClr>
                </a:solidFill>
              </a:rPr>
              <a:t>(E</a:t>
            </a:r>
            <a:r>
              <a:rPr lang="en-US" sz="3600" dirty="0">
                <a:solidFill>
                  <a:schemeClr val="accent3">
                    <a:lumMod val="75000"/>
                  </a:schemeClr>
                </a:solidFill>
              </a:rPr>
              <a:t>&amp;</a:t>
            </a:r>
            <a:r>
              <a:rPr lang="en-US" sz="3600" dirty="0" smtClean="0">
                <a:solidFill>
                  <a:schemeClr val="accent3">
                    <a:lumMod val="75000"/>
                  </a:schemeClr>
                </a:solidFill>
              </a:rPr>
              <a:t>R) </a:t>
            </a:r>
            <a:r>
              <a:rPr lang="en-US" sz="3600" dirty="0">
                <a:solidFill>
                  <a:schemeClr val="accent3">
                    <a:lumMod val="75000"/>
                  </a:schemeClr>
                </a:solidFill>
              </a:rPr>
              <a:t>network: limited reach  </a:t>
            </a:r>
            <a:endParaRPr lang="en-US" sz="3600" baseline="30000" dirty="0">
              <a:solidFill>
                <a:schemeClr val="accent3">
                  <a:lumMod val="75000"/>
                </a:schemeClr>
              </a:solidFill>
            </a:endParaRPr>
          </a:p>
        </p:txBody>
      </p:sp>
    </p:spTree>
    <p:extLst>
      <p:ext uri="{BB962C8B-B14F-4D97-AF65-F5344CB8AC3E}">
        <p14:creationId xmlns:p14="http://schemas.microsoft.com/office/powerpoint/2010/main" val="37245948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2340" name="Picture 4" descr="SF (130-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85800" y="741363"/>
            <a:ext cx="7772400" cy="5222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42342" name="Text Box 6"/>
          <p:cNvSpPr txBox="1">
            <a:spLocks noChangeArrowheads="1"/>
          </p:cNvSpPr>
          <p:nvPr/>
        </p:nvSpPr>
        <p:spPr bwMode="auto">
          <a:xfrm>
            <a:off x="1546773" y="95032"/>
            <a:ext cx="63065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chemeClr val="accent3">
                    <a:lumMod val="75000"/>
                  </a:schemeClr>
                </a:solidFill>
              </a:rPr>
              <a:t>scale</a:t>
            </a:r>
            <a:r>
              <a:rPr lang="en-US" sz="3600" dirty="0">
                <a:solidFill>
                  <a:schemeClr val="accent3">
                    <a:lumMod val="75000"/>
                  </a:schemeClr>
                </a:solidFill>
              </a:rPr>
              <a:t>-free network: An example  </a:t>
            </a:r>
            <a:endParaRPr lang="en-US" sz="3600" baseline="30000" dirty="0">
              <a:solidFill>
                <a:schemeClr val="accent3">
                  <a:lumMod val="75000"/>
                </a:schemeClr>
              </a:solidFill>
            </a:endParaRPr>
          </a:p>
        </p:txBody>
      </p:sp>
    </p:spTree>
    <p:extLst>
      <p:ext uri="{BB962C8B-B14F-4D97-AF65-F5344CB8AC3E}">
        <p14:creationId xmlns:p14="http://schemas.microsoft.com/office/powerpoint/2010/main" val="16597337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8244" name="Picture 4" descr="SF (130-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438275" y="609600"/>
            <a:ext cx="626745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38246" name="Oval 6"/>
          <p:cNvSpPr>
            <a:spLocks noChangeArrowheads="1"/>
          </p:cNvSpPr>
          <p:nvPr/>
        </p:nvSpPr>
        <p:spPr bwMode="auto">
          <a:xfrm>
            <a:off x="2743200" y="1828800"/>
            <a:ext cx="3733800" cy="3124200"/>
          </a:xfrm>
          <a:prstGeom prst="ellipse">
            <a:avLst/>
          </a:prstGeom>
          <a:noFill/>
          <a:ln w="95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247" name="Text Box 7"/>
          <p:cNvSpPr txBox="1">
            <a:spLocks noChangeArrowheads="1"/>
          </p:cNvSpPr>
          <p:nvPr/>
        </p:nvSpPr>
        <p:spPr bwMode="auto">
          <a:xfrm>
            <a:off x="1559316" y="51892"/>
            <a:ext cx="63253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chemeClr val="accent3">
                    <a:lumMod val="75000"/>
                  </a:schemeClr>
                </a:solidFill>
              </a:rPr>
              <a:t>scale</a:t>
            </a:r>
            <a:r>
              <a:rPr lang="en-US" sz="3600" dirty="0">
                <a:solidFill>
                  <a:schemeClr val="accent3">
                    <a:lumMod val="75000"/>
                  </a:schemeClr>
                </a:solidFill>
              </a:rPr>
              <a:t>-free network: wider reach  </a:t>
            </a:r>
            <a:endParaRPr lang="en-US" sz="3600" baseline="30000" dirty="0">
              <a:solidFill>
                <a:schemeClr val="accent3">
                  <a:lumMod val="75000"/>
                </a:schemeClr>
              </a:solidFill>
            </a:endParaRPr>
          </a:p>
        </p:txBody>
      </p:sp>
    </p:spTree>
    <p:extLst>
      <p:ext uri="{BB962C8B-B14F-4D97-AF65-F5344CB8AC3E}">
        <p14:creationId xmlns:p14="http://schemas.microsoft.com/office/powerpoint/2010/main" val="32144928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4" name="Rectangle 6"/>
          <p:cNvSpPr>
            <a:spLocks noGrp="1" noChangeArrowheads="1"/>
          </p:cNvSpPr>
          <p:nvPr>
            <p:ph type="title"/>
          </p:nvPr>
        </p:nvSpPr>
        <p:spPr>
          <a:xfrm>
            <a:off x="1905000" y="152400"/>
            <a:ext cx="5181600" cy="685800"/>
          </a:xfrm>
          <a:noFill/>
          <a:ln/>
        </p:spPr>
        <p:txBody>
          <a:bodyPr>
            <a:normAutofit fontScale="90000"/>
          </a:bodyPr>
          <a:lstStyle/>
          <a:p>
            <a:r>
              <a:rPr lang="en-US" sz="4000">
                <a:solidFill>
                  <a:schemeClr val="accent3">
                    <a:lumMod val="75000"/>
                  </a:schemeClr>
                </a:solidFill>
                <a:latin typeface="Arial" charset="0"/>
              </a:rPr>
              <a:t>Shortest path</a:t>
            </a:r>
          </a:p>
        </p:txBody>
      </p:sp>
      <p:sp>
        <p:nvSpPr>
          <p:cNvPr id="237575" name="Oval 7"/>
          <p:cNvSpPr>
            <a:spLocks noChangeArrowheads="1"/>
          </p:cNvSpPr>
          <p:nvPr/>
        </p:nvSpPr>
        <p:spPr bwMode="auto">
          <a:xfrm>
            <a:off x="228600" y="260508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76" name="Oval 8"/>
          <p:cNvSpPr>
            <a:spLocks noChangeArrowheads="1"/>
          </p:cNvSpPr>
          <p:nvPr/>
        </p:nvSpPr>
        <p:spPr bwMode="auto">
          <a:xfrm>
            <a:off x="1524000" y="199548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77" name="Oval 9"/>
          <p:cNvSpPr>
            <a:spLocks noChangeArrowheads="1"/>
          </p:cNvSpPr>
          <p:nvPr/>
        </p:nvSpPr>
        <p:spPr bwMode="auto">
          <a:xfrm>
            <a:off x="2362200" y="313848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78" name="Oval 10"/>
          <p:cNvSpPr>
            <a:spLocks noChangeArrowheads="1"/>
          </p:cNvSpPr>
          <p:nvPr/>
        </p:nvSpPr>
        <p:spPr bwMode="auto">
          <a:xfrm>
            <a:off x="2895600" y="252888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79" name="Oval 11"/>
          <p:cNvSpPr>
            <a:spLocks noChangeArrowheads="1"/>
          </p:cNvSpPr>
          <p:nvPr/>
        </p:nvSpPr>
        <p:spPr bwMode="auto">
          <a:xfrm>
            <a:off x="3810000" y="351948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80" name="Oval 12"/>
          <p:cNvSpPr>
            <a:spLocks noChangeArrowheads="1"/>
          </p:cNvSpPr>
          <p:nvPr/>
        </p:nvSpPr>
        <p:spPr bwMode="auto">
          <a:xfrm>
            <a:off x="2438400" y="412908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81" name="Oval 13"/>
          <p:cNvSpPr>
            <a:spLocks noChangeArrowheads="1"/>
          </p:cNvSpPr>
          <p:nvPr/>
        </p:nvSpPr>
        <p:spPr bwMode="auto">
          <a:xfrm>
            <a:off x="838200" y="405288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82" name="Line 14"/>
          <p:cNvSpPr>
            <a:spLocks noChangeShapeType="1"/>
          </p:cNvSpPr>
          <p:nvPr/>
        </p:nvSpPr>
        <p:spPr bwMode="auto">
          <a:xfrm>
            <a:off x="304800" y="2681288"/>
            <a:ext cx="1066800" cy="8382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583" name="Line 15"/>
          <p:cNvSpPr>
            <a:spLocks noChangeShapeType="1"/>
          </p:cNvSpPr>
          <p:nvPr/>
        </p:nvSpPr>
        <p:spPr bwMode="auto">
          <a:xfrm flipH="1">
            <a:off x="1371600" y="2147888"/>
            <a:ext cx="228600" cy="1371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584" name="Line 16"/>
          <p:cNvSpPr>
            <a:spLocks noChangeShapeType="1"/>
          </p:cNvSpPr>
          <p:nvPr/>
        </p:nvSpPr>
        <p:spPr bwMode="auto">
          <a:xfrm flipH="1">
            <a:off x="381000" y="2071688"/>
            <a:ext cx="1219200" cy="609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585" name="Line 17"/>
          <p:cNvSpPr>
            <a:spLocks noChangeShapeType="1"/>
          </p:cNvSpPr>
          <p:nvPr/>
        </p:nvSpPr>
        <p:spPr bwMode="auto">
          <a:xfrm>
            <a:off x="1600200" y="2071688"/>
            <a:ext cx="1371600" cy="5334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586" name="Line 18"/>
          <p:cNvSpPr>
            <a:spLocks noChangeShapeType="1"/>
          </p:cNvSpPr>
          <p:nvPr/>
        </p:nvSpPr>
        <p:spPr bwMode="auto">
          <a:xfrm flipV="1">
            <a:off x="2438400" y="2605088"/>
            <a:ext cx="533400" cy="609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587" name="Line 19"/>
          <p:cNvSpPr>
            <a:spLocks noChangeShapeType="1"/>
          </p:cNvSpPr>
          <p:nvPr/>
        </p:nvSpPr>
        <p:spPr bwMode="auto">
          <a:xfrm flipV="1">
            <a:off x="1371600" y="3214688"/>
            <a:ext cx="1066800" cy="3048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588" name="Line 20"/>
          <p:cNvSpPr>
            <a:spLocks noChangeShapeType="1"/>
          </p:cNvSpPr>
          <p:nvPr/>
        </p:nvSpPr>
        <p:spPr bwMode="auto">
          <a:xfrm flipH="1">
            <a:off x="914400" y="3519488"/>
            <a:ext cx="457200" cy="609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589" name="Line 21"/>
          <p:cNvSpPr>
            <a:spLocks noChangeShapeType="1"/>
          </p:cNvSpPr>
          <p:nvPr/>
        </p:nvSpPr>
        <p:spPr bwMode="auto">
          <a:xfrm>
            <a:off x="1371600" y="3519488"/>
            <a:ext cx="1143000" cy="68580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590" name="Line 22"/>
          <p:cNvSpPr>
            <a:spLocks noChangeShapeType="1"/>
          </p:cNvSpPr>
          <p:nvPr/>
        </p:nvSpPr>
        <p:spPr bwMode="auto">
          <a:xfrm flipV="1">
            <a:off x="2514600" y="3595688"/>
            <a:ext cx="1371600" cy="609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591" name="Line 23"/>
          <p:cNvSpPr>
            <a:spLocks noChangeShapeType="1"/>
          </p:cNvSpPr>
          <p:nvPr/>
        </p:nvSpPr>
        <p:spPr bwMode="auto">
          <a:xfrm flipH="1" flipV="1">
            <a:off x="2971800" y="2605088"/>
            <a:ext cx="914400" cy="990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592" name="Text Box 24"/>
          <p:cNvSpPr txBox="1">
            <a:spLocks noChangeArrowheads="1"/>
          </p:cNvSpPr>
          <p:nvPr/>
        </p:nvSpPr>
        <p:spPr bwMode="auto">
          <a:xfrm>
            <a:off x="1279525" y="3595688"/>
            <a:ext cx="3177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A</a:t>
            </a:r>
          </a:p>
        </p:txBody>
      </p:sp>
      <p:sp>
        <p:nvSpPr>
          <p:cNvPr id="237593" name="Text Box 25"/>
          <p:cNvSpPr txBox="1">
            <a:spLocks noChangeArrowheads="1"/>
          </p:cNvSpPr>
          <p:nvPr/>
        </p:nvSpPr>
        <p:spPr bwMode="auto">
          <a:xfrm>
            <a:off x="1431925" y="1690688"/>
            <a:ext cx="309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B</a:t>
            </a:r>
          </a:p>
        </p:txBody>
      </p:sp>
      <p:sp>
        <p:nvSpPr>
          <p:cNvPr id="237594" name="Text Box 26"/>
          <p:cNvSpPr txBox="1">
            <a:spLocks noChangeArrowheads="1"/>
          </p:cNvSpPr>
          <p:nvPr/>
        </p:nvSpPr>
        <p:spPr bwMode="auto">
          <a:xfrm>
            <a:off x="76200" y="2757488"/>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t>C</a:t>
            </a:r>
          </a:p>
        </p:txBody>
      </p:sp>
      <p:sp>
        <p:nvSpPr>
          <p:cNvPr id="237595" name="Text Box 27"/>
          <p:cNvSpPr txBox="1">
            <a:spLocks noChangeArrowheads="1"/>
          </p:cNvSpPr>
          <p:nvPr/>
        </p:nvSpPr>
        <p:spPr bwMode="auto">
          <a:xfrm>
            <a:off x="914400" y="4052888"/>
            <a:ext cx="3273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D</a:t>
            </a:r>
          </a:p>
        </p:txBody>
      </p:sp>
      <p:sp>
        <p:nvSpPr>
          <p:cNvPr id="237596" name="Text Box 28"/>
          <p:cNvSpPr txBox="1">
            <a:spLocks noChangeArrowheads="1"/>
          </p:cNvSpPr>
          <p:nvPr/>
        </p:nvSpPr>
        <p:spPr bwMode="auto">
          <a:xfrm>
            <a:off x="2286000" y="3214688"/>
            <a:ext cx="330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G</a:t>
            </a:r>
          </a:p>
        </p:txBody>
      </p:sp>
      <p:sp>
        <p:nvSpPr>
          <p:cNvPr id="237597" name="Text Box 29"/>
          <p:cNvSpPr txBox="1">
            <a:spLocks noChangeArrowheads="1"/>
          </p:cNvSpPr>
          <p:nvPr/>
        </p:nvSpPr>
        <p:spPr bwMode="auto">
          <a:xfrm>
            <a:off x="2952750" y="2224088"/>
            <a:ext cx="290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F</a:t>
            </a:r>
          </a:p>
        </p:txBody>
      </p:sp>
      <p:sp>
        <p:nvSpPr>
          <p:cNvPr id="237598" name="Text Box 30"/>
          <p:cNvSpPr txBox="1">
            <a:spLocks noChangeArrowheads="1"/>
          </p:cNvSpPr>
          <p:nvPr/>
        </p:nvSpPr>
        <p:spPr bwMode="auto">
          <a:xfrm>
            <a:off x="2362200" y="4281488"/>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H</a:t>
            </a:r>
          </a:p>
        </p:txBody>
      </p:sp>
      <p:sp>
        <p:nvSpPr>
          <p:cNvPr id="237599" name="Text Box 31"/>
          <p:cNvSpPr txBox="1">
            <a:spLocks noChangeArrowheads="1"/>
          </p:cNvSpPr>
          <p:nvPr/>
        </p:nvSpPr>
        <p:spPr bwMode="auto">
          <a:xfrm>
            <a:off x="3733800" y="3686175"/>
            <a:ext cx="296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E</a:t>
            </a:r>
          </a:p>
        </p:txBody>
      </p:sp>
      <p:sp>
        <p:nvSpPr>
          <p:cNvPr id="237600" name="Oval 32"/>
          <p:cNvSpPr>
            <a:spLocks noChangeArrowheads="1"/>
          </p:cNvSpPr>
          <p:nvPr/>
        </p:nvSpPr>
        <p:spPr bwMode="auto">
          <a:xfrm>
            <a:off x="1295400" y="3443288"/>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601" name="Text Box 33"/>
          <p:cNvSpPr txBox="1">
            <a:spLocks noChangeArrowheads="1"/>
          </p:cNvSpPr>
          <p:nvPr/>
        </p:nvSpPr>
        <p:spPr bwMode="auto">
          <a:xfrm>
            <a:off x="1143000" y="5105400"/>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latin typeface="BrushScrD" charset="0"/>
              </a:rPr>
              <a:t>l</a:t>
            </a:r>
            <a:r>
              <a:rPr lang="en-US" baseline="-25000">
                <a:solidFill>
                  <a:schemeClr val="hlink"/>
                </a:solidFill>
              </a:rPr>
              <a:t>AH</a:t>
            </a:r>
            <a:r>
              <a:rPr lang="en-US">
                <a:solidFill>
                  <a:schemeClr val="hlink"/>
                </a:solidFill>
              </a:rPr>
              <a:t>=1</a:t>
            </a:r>
          </a:p>
        </p:txBody>
      </p:sp>
      <p:sp>
        <p:nvSpPr>
          <p:cNvPr id="237602" name="Line 34"/>
          <p:cNvSpPr>
            <a:spLocks noChangeShapeType="1"/>
          </p:cNvSpPr>
          <p:nvPr/>
        </p:nvSpPr>
        <p:spPr bwMode="auto">
          <a:xfrm>
            <a:off x="5302250" y="2608263"/>
            <a:ext cx="1022350" cy="811212"/>
          </a:xfrm>
          <a:prstGeom prst="line">
            <a:avLst/>
          </a:prstGeom>
          <a:noFill/>
          <a:ln w="9525">
            <a:solidFill>
              <a:srgbClr val="33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603" name="Line 35"/>
          <p:cNvSpPr>
            <a:spLocks noChangeShapeType="1"/>
          </p:cNvSpPr>
          <p:nvPr/>
        </p:nvSpPr>
        <p:spPr bwMode="auto">
          <a:xfrm flipH="1">
            <a:off x="6400800" y="2074863"/>
            <a:ext cx="196850" cy="1268412"/>
          </a:xfrm>
          <a:prstGeom prst="line">
            <a:avLst/>
          </a:prstGeom>
          <a:noFill/>
          <a:ln w="9525">
            <a:solidFill>
              <a:srgbClr val="33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604" name="Line 36"/>
          <p:cNvSpPr>
            <a:spLocks noChangeShapeType="1"/>
          </p:cNvSpPr>
          <p:nvPr/>
        </p:nvSpPr>
        <p:spPr bwMode="auto">
          <a:xfrm flipH="1">
            <a:off x="5378450" y="2047875"/>
            <a:ext cx="1098550" cy="560388"/>
          </a:xfrm>
          <a:prstGeom prst="line">
            <a:avLst/>
          </a:prstGeom>
          <a:noFill/>
          <a:ln w="9525">
            <a:solidFill>
              <a:srgbClr val="33CC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605" name="Line 37"/>
          <p:cNvSpPr>
            <a:spLocks noChangeShapeType="1"/>
          </p:cNvSpPr>
          <p:nvPr/>
        </p:nvSpPr>
        <p:spPr bwMode="auto">
          <a:xfrm>
            <a:off x="6705600" y="2047875"/>
            <a:ext cx="1263650" cy="484188"/>
          </a:xfrm>
          <a:prstGeom prst="line">
            <a:avLst/>
          </a:prstGeom>
          <a:noFill/>
          <a:ln w="9525">
            <a:solidFill>
              <a:srgbClr val="33CC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606" name="Line 38"/>
          <p:cNvSpPr>
            <a:spLocks noChangeShapeType="1"/>
          </p:cNvSpPr>
          <p:nvPr/>
        </p:nvSpPr>
        <p:spPr bwMode="auto">
          <a:xfrm flipV="1">
            <a:off x="7467600" y="2581275"/>
            <a:ext cx="457200" cy="533400"/>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607" name="Line 39"/>
          <p:cNvSpPr>
            <a:spLocks noChangeShapeType="1"/>
          </p:cNvSpPr>
          <p:nvPr/>
        </p:nvSpPr>
        <p:spPr bwMode="auto">
          <a:xfrm flipV="1">
            <a:off x="6369050" y="3190875"/>
            <a:ext cx="1022350" cy="255588"/>
          </a:xfrm>
          <a:prstGeom prst="line">
            <a:avLst/>
          </a:prstGeom>
          <a:noFill/>
          <a:ln w="28575">
            <a:solidFill>
              <a:srgbClr val="FF99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608" name="Line 40"/>
          <p:cNvSpPr>
            <a:spLocks noChangeShapeType="1"/>
          </p:cNvSpPr>
          <p:nvPr/>
        </p:nvSpPr>
        <p:spPr bwMode="auto">
          <a:xfrm flipH="1">
            <a:off x="5911850" y="3495675"/>
            <a:ext cx="412750" cy="560388"/>
          </a:xfrm>
          <a:prstGeom prst="line">
            <a:avLst/>
          </a:prstGeom>
          <a:noFill/>
          <a:ln w="9525">
            <a:solidFill>
              <a:srgbClr val="33CC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609" name="Line 41"/>
          <p:cNvSpPr>
            <a:spLocks noChangeShapeType="1"/>
          </p:cNvSpPr>
          <p:nvPr/>
        </p:nvSpPr>
        <p:spPr bwMode="auto">
          <a:xfrm>
            <a:off x="6400800" y="3495675"/>
            <a:ext cx="1111250" cy="636588"/>
          </a:xfrm>
          <a:prstGeom prst="line">
            <a:avLst/>
          </a:prstGeom>
          <a:noFill/>
          <a:ln w="9525">
            <a:solidFill>
              <a:srgbClr val="33CC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610" name="Line 42"/>
          <p:cNvSpPr>
            <a:spLocks noChangeShapeType="1"/>
          </p:cNvSpPr>
          <p:nvPr/>
        </p:nvSpPr>
        <p:spPr bwMode="auto">
          <a:xfrm flipV="1">
            <a:off x="7620000" y="3522663"/>
            <a:ext cx="1263650" cy="582612"/>
          </a:xfrm>
          <a:prstGeom prst="line">
            <a:avLst/>
          </a:prstGeom>
          <a:noFill/>
          <a:ln w="28575">
            <a:solidFill>
              <a:srgbClr val="FF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611" name="Line 43"/>
          <p:cNvSpPr>
            <a:spLocks noChangeShapeType="1"/>
          </p:cNvSpPr>
          <p:nvPr/>
        </p:nvSpPr>
        <p:spPr bwMode="auto">
          <a:xfrm flipH="1" flipV="1">
            <a:off x="7969250" y="2532063"/>
            <a:ext cx="869950" cy="963612"/>
          </a:xfrm>
          <a:prstGeom prst="line">
            <a:avLst/>
          </a:prstGeom>
          <a:noFill/>
          <a:ln w="28575">
            <a:solidFill>
              <a:srgbClr val="FF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7612" name="Text Box 44"/>
          <p:cNvSpPr txBox="1">
            <a:spLocks noChangeArrowheads="1"/>
          </p:cNvSpPr>
          <p:nvPr/>
        </p:nvSpPr>
        <p:spPr bwMode="auto">
          <a:xfrm>
            <a:off x="6276975" y="3522663"/>
            <a:ext cx="317716" cy="369332"/>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A</a:t>
            </a:r>
          </a:p>
        </p:txBody>
      </p:sp>
      <p:sp>
        <p:nvSpPr>
          <p:cNvPr id="237613" name="Text Box 45"/>
          <p:cNvSpPr txBox="1">
            <a:spLocks noChangeArrowheads="1"/>
          </p:cNvSpPr>
          <p:nvPr/>
        </p:nvSpPr>
        <p:spPr bwMode="auto">
          <a:xfrm>
            <a:off x="6429375" y="1617663"/>
            <a:ext cx="309700" cy="369332"/>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B</a:t>
            </a:r>
          </a:p>
        </p:txBody>
      </p:sp>
      <p:sp>
        <p:nvSpPr>
          <p:cNvPr id="237614" name="Text Box 46"/>
          <p:cNvSpPr txBox="1">
            <a:spLocks noChangeArrowheads="1"/>
          </p:cNvSpPr>
          <p:nvPr/>
        </p:nvSpPr>
        <p:spPr bwMode="auto">
          <a:xfrm>
            <a:off x="5073650" y="2684463"/>
            <a:ext cx="308098" cy="369332"/>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C</a:t>
            </a:r>
          </a:p>
        </p:txBody>
      </p:sp>
      <p:sp>
        <p:nvSpPr>
          <p:cNvPr id="237615" name="Text Box 47"/>
          <p:cNvSpPr txBox="1">
            <a:spLocks noChangeArrowheads="1"/>
          </p:cNvSpPr>
          <p:nvPr/>
        </p:nvSpPr>
        <p:spPr bwMode="auto">
          <a:xfrm>
            <a:off x="5911850" y="3979863"/>
            <a:ext cx="327334" cy="369332"/>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D</a:t>
            </a:r>
          </a:p>
        </p:txBody>
      </p:sp>
      <p:sp>
        <p:nvSpPr>
          <p:cNvPr id="237616" name="Text Box 48"/>
          <p:cNvSpPr txBox="1">
            <a:spLocks noChangeArrowheads="1"/>
          </p:cNvSpPr>
          <p:nvPr/>
        </p:nvSpPr>
        <p:spPr bwMode="auto">
          <a:xfrm>
            <a:off x="7283450" y="3141663"/>
            <a:ext cx="330540" cy="369332"/>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G</a:t>
            </a:r>
          </a:p>
        </p:txBody>
      </p:sp>
      <p:sp>
        <p:nvSpPr>
          <p:cNvPr id="237617" name="Text Box 49"/>
          <p:cNvSpPr txBox="1">
            <a:spLocks noChangeArrowheads="1"/>
          </p:cNvSpPr>
          <p:nvPr/>
        </p:nvSpPr>
        <p:spPr bwMode="auto">
          <a:xfrm>
            <a:off x="7950200" y="2151063"/>
            <a:ext cx="290464" cy="369332"/>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F</a:t>
            </a:r>
          </a:p>
        </p:txBody>
      </p:sp>
      <p:sp>
        <p:nvSpPr>
          <p:cNvPr id="237618" name="Text Box 50"/>
          <p:cNvSpPr txBox="1">
            <a:spLocks noChangeArrowheads="1"/>
          </p:cNvSpPr>
          <p:nvPr/>
        </p:nvSpPr>
        <p:spPr bwMode="auto">
          <a:xfrm>
            <a:off x="7359650" y="4208463"/>
            <a:ext cx="328936" cy="369332"/>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H</a:t>
            </a:r>
          </a:p>
        </p:txBody>
      </p:sp>
      <p:sp>
        <p:nvSpPr>
          <p:cNvPr id="237619" name="Text Box 51"/>
          <p:cNvSpPr txBox="1">
            <a:spLocks noChangeArrowheads="1"/>
          </p:cNvSpPr>
          <p:nvPr/>
        </p:nvSpPr>
        <p:spPr bwMode="auto">
          <a:xfrm>
            <a:off x="8731250" y="3613150"/>
            <a:ext cx="296876" cy="369332"/>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E</a:t>
            </a:r>
          </a:p>
        </p:txBody>
      </p:sp>
      <p:sp>
        <p:nvSpPr>
          <p:cNvPr id="237620" name="Oval 52"/>
          <p:cNvSpPr>
            <a:spLocks noChangeArrowheads="1"/>
          </p:cNvSpPr>
          <p:nvPr/>
        </p:nvSpPr>
        <p:spPr bwMode="auto">
          <a:xfrm>
            <a:off x="6292850" y="3370263"/>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621" name="Oval 53"/>
          <p:cNvSpPr>
            <a:spLocks noChangeArrowheads="1"/>
          </p:cNvSpPr>
          <p:nvPr/>
        </p:nvSpPr>
        <p:spPr bwMode="auto">
          <a:xfrm>
            <a:off x="5226050" y="2532063"/>
            <a:ext cx="152400" cy="152400"/>
          </a:xfrm>
          <a:prstGeom prst="ellipse">
            <a:avLst/>
          </a:prstGeom>
          <a:solidFill>
            <a:schemeClr val="tx2"/>
          </a:solidFill>
          <a:ln w="9525">
            <a:solidFill>
              <a:srgbClr val="33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622" name="Oval 54"/>
          <p:cNvSpPr>
            <a:spLocks noChangeArrowheads="1"/>
          </p:cNvSpPr>
          <p:nvPr/>
        </p:nvSpPr>
        <p:spPr bwMode="auto">
          <a:xfrm>
            <a:off x="6521450" y="1922463"/>
            <a:ext cx="152400" cy="152400"/>
          </a:xfrm>
          <a:prstGeom prst="ellipse">
            <a:avLst/>
          </a:prstGeom>
          <a:solidFill>
            <a:schemeClr val="tx2"/>
          </a:solidFill>
          <a:ln w="9525">
            <a:solidFill>
              <a:srgbClr val="33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623" name="Oval 55"/>
          <p:cNvSpPr>
            <a:spLocks noChangeArrowheads="1"/>
          </p:cNvSpPr>
          <p:nvPr/>
        </p:nvSpPr>
        <p:spPr bwMode="auto">
          <a:xfrm>
            <a:off x="7359650" y="3065463"/>
            <a:ext cx="152400" cy="152400"/>
          </a:xfrm>
          <a:prstGeom prst="ellipse">
            <a:avLst/>
          </a:prstGeom>
          <a:solidFill>
            <a:schemeClr val="tx2"/>
          </a:solidFill>
          <a:ln w="9525">
            <a:solidFill>
              <a:srgbClr val="33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624" name="Oval 56"/>
          <p:cNvSpPr>
            <a:spLocks noChangeArrowheads="1"/>
          </p:cNvSpPr>
          <p:nvPr/>
        </p:nvSpPr>
        <p:spPr bwMode="auto">
          <a:xfrm>
            <a:off x="7893050" y="2455863"/>
            <a:ext cx="152400" cy="152400"/>
          </a:xfrm>
          <a:prstGeom prst="ellipse">
            <a:avLst/>
          </a:prstGeom>
          <a:solidFill>
            <a:schemeClr val="tx2"/>
          </a:solidFill>
          <a:ln w="9525">
            <a:solidFill>
              <a:srgbClr val="33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625" name="Oval 57"/>
          <p:cNvSpPr>
            <a:spLocks noChangeArrowheads="1"/>
          </p:cNvSpPr>
          <p:nvPr/>
        </p:nvSpPr>
        <p:spPr bwMode="auto">
          <a:xfrm>
            <a:off x="8807450" y="3446463"/>
            <a:ext cx="152400" cy="152400"/>
          </a:xfrm>
          <a:prstGeom prst="ellipse">
            <a:avLst/>
          </a:prstGeom>
          <a:solidFill>
            <a:schemeClr val="tx2"/>
          </a:solidFill>
          <a:ln w="9525">
            <a:solidFill>
              <a:srgbClr val="33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626" name="Oval 58"/>
          <p:cNvSpPr>
            <a:spLocks noChangeArrowheads="1"/>
          </p:cNvSpPr>
          <p:nvPr/>
        </p:nvSpPr>
        <p:spPr bwMode="auto">
          <a:xfrm>
            <a:off x="7435850" y="4056063"/>
            <a:ext cx="152400" cy="152400"/>
          </a:xfrm>
          <a:prstGeom prst="ellipse">
            <a:avLst/>
          </a:prstGeom>
          <a:solidFill>
            <a:schemeClr val="tx2"/>
          </a:solidFill>
          <a:ln w="9525">
            <a:solidFill>
              <a:srgbClr val="33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627" name="Oval 59"/>
          <p:cNvSpPr>
            <a:spLocks noChangeArrowheads="1"/>
          </p:cNvSpPr>
          <p:nvPr/>
        </p:nvSpPr>
        <p:spPr bwMode="auto">
          <a:xfrm>
            <a:off x="5835650" y="3979863"/>
            <a:ext cx="152400" cy="152400"/>
          </a:xfrm>
          <a:prstGeom prst="ellipse">
            <a:avLst/>
          </a:prstGeom>
          <a:solidFill>
            <a:schemeClr val="tx2"/>
          </a:solidFill>
          <a:ln w="9525">
            <a:solidFill>
              <a:srgbClr val="33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628" name="Rectangle 60"/>
          <p:cNvSpPr>
            <a:spLocks noChangeArrowheads="1"/>
          </p:cNvSpPr>
          <p:nvPr/>
        </p:nvSpPr>
        <p:spPr bwMode="auto">
          <a:xfrm>
            <a:off x="5410200" y="914400"/>
            <a:ext cx="2819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a:solidFill>
                  <a:schemeClr val="hlink"/>
                </a:solidFill>
              </a:rPr>
              <a:t>Directed</a:t>
            </a:r>
          </a:p>
        </p:txBody>
      </p:sp>
      <p:sp>
        <p:nvSpPr>
          <p:cNvPr id="237629" name="Rectangle 61"/>
          <p:cNvSpPr>
            <a:spLocks noChangeArrowheads="1"/>
          </p:cNvSpPr>
          <p:nvPr/>
        </p:nvSpPr>
        <p:spPr bwMode="auto">
          <a:xfrm>
            <a:off x="457200" y="914400"/>
            <a:ext cx="2819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a:solidFill>
                  <a:schemeClr val="hlink"/>
                </a:solidFill>
              </a:rPr>
              <a:t>Undirected</a:t>
            </a:r>
          </a:p>
        </p:txBody>
      </p:sp>
      <p:sp>
        <p:nvSpPr>
          <p:cNvPr id="237630" name="Text Box 62"/>
          <p:cNvSpPr txBox="1">
            <a:spLocks noChangeArrowheads="1"/>
          </p:cNvSpPr>
          <p:nvPr/>
        </p:nvSpPr>
        <p:spPr bwMode="auto">
          <a:xfrm>
            <a:off x="6629400" y="5105400"/>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latin typeface="BrushScrD" charset="0"/>
              </a:rPr>
              <a:t>l</a:t>
            </a:r>
            <a:r>
              <a:rPr lang="en-US" baseline="-25000">
                <a:solidFill>
                  <a:schemeClr val="hlink"/>
                </a:solidFill>
              </a:rPr>
              <a:t>AH</a:t>
            </a:r>
            <a:r>
              <a:rPr lang="en-US">
                <a:solidFill>
                  <a:schemeClr val="hlink"/>
                </a:solidFill>
              </a:rPr>
              <a:t>=4</a:t>
            </a:r>
          </a:p>
        </p:txBody>
      </p:sp>
    </p:spTree>
    <p:extLst>
      <p:ext uri="{BB962C8B-B14F-4D97-AF65-F5344CB8AC3E}">
        <p14:creationId xmlns:p14="http://schemas.microsoft.com/office/powerpoint/2010/main" val="24323369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Rectangle 4"/>
          <p:cNvSpPr>
            <a:spLocks noGrp="1" noChangeArrowheads="1"/>
          </p:cNvSpPr>
          <p:nvPr>
            <p:ph type="title"/>
          </p:nvPr>
        </p:nvSpPr>
        <p:spPr>
          <a:xfrm>
            <a:off x="1905000" y="152400"/>
            <a:ext cx="5181600" cy="685800"/>
          </a:xfrm>
          <a:noFill/>
          <a:ln/>
        </p:spPr>
        <p:txBody>
          <a:bodyPr>
            <a:normAutofit fontScale="90000"/>
          </a:bodyPr>
          <a:lstStyle/>
          <a:p>
            <a:r>
              <a:rPr lang="en-US" sz="4000">
                <a:solidFill>
                  <a:schemeClr val="accent3">
                    <a:lumMod val="75000"/>
                  </a:schemeClr>
                </a:solidFill>
                <a:latin typeface="Arial" charset="0"/>
              </a:rPr>
              <a:t>Clustering coefficient</a:t>
            </a:r>
          </a:p>
        </p:txBody>
      </p:sp>
      <p:sp>
        <p:nvSpPr>
          <p:cNvPr id="238607" name="Line 15"/>
          <p:cNvSpPr>
            <a:spLocks noChangeShapeType="1"/>
          </p:cNvSpPr>
          <p:nvPr/>
        </p:nvSpPr>
        <p:spPr bwMode="auto">
          <a:xfrm>
            <a:off x="2330450" y="1828800"/>
            <a:ext cx="1371600" cy="5334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8608" name="Line 16"/>
          <p:cNvSpPr>
            <a:spLocks noChangeShapeType="1"/>
          </p:cNvSpPr>
          <p:nvPr/>
        </p:nvSpPr>
        <p:spPr bwMode="auto">
          <a:xfrm flipV="1">
            <a:off x="3168650" y="2362200"/>
            <a:ext cx="533400" cy="609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8609" name="Line 17"/>
          <p:cNvSpPr>
            <a:spLocks noChangeShapeType="1"/>
          </p:cNvSpPr>
          <p:nvPr/>
        </p:nvSpPr>
        <p:spPr bwMode="auto">
          <a:xfrm flipV="1">
            <a:off x="2101850" y="2971800"/>
            <a:ext cx="1066800" cy="3048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8610" name="Line 18"/>
          <p:cNvSpPr>
            <a:spLocks noChangeShapeType="1"/>
          </p:cNvSpPr>
          <p:nvPr/>
        </p:nvSpPr>
        <p:spPr bwMode="auto">
          <a:xfrm flipH="1">
            <a:off x="1644650" y="3276600"/>
            <a:ext cx="457200" cy="609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8611" name="Line 19"/>
          <p:cNvSpPr>
            <a:spLocks noChangeShapeType="1"/>
          </p:cNvSpPr>
          <p:nvPr/>
        </p:nvSpPr>
        <p:spPr bwMode="auto">
          <a:xfrm>
            <a:off x="2101850" y="3276600"/>
            <a:ext cx="1143000" cy="6858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8612" name="Line 20"/>
          <p:cNvSpPr>
            <a:spLocks noChangeShapeType="1"/>
          </p:cNvSpPr>
          <p:nvPr/>
        </p:nvSpPr>
        <p:spPr bwMode="auto">
          <a:xfrm flipV="1">
            <a:off x="3244850" y="3352800"/>
            <a:ext cx="1371600" cy="609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8613" name="Line 21"/>
          <p:cNvSpPr>
            <a:spLocks noChangeShapeType="1"/>
          </p:cNvSpPr>
          <p:nvPr/>
        </p:nvSpPr>
        <p:spPr bwMode="auto">
          <a:xfrm flipH="1" flipV="1">
            <a:off x="3702050" y="2362200"/>
            <a:ext cx="914400" cy="9906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8614" name="Text Box 22"/>
          <p:cNvSpPr txBox="1">
            <a:spLocks noChangeArrowheads="1"/>
          </p:cNvSpPr>
          <p:nvPr/>
        </p:nvSpPr>
        <p:spPr bwMode="auto">
          <a:xfrm>
            <a:off x="2009775" y="3352800"/>
            <a:ext cx="3177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A</a:t>
            </a:r>
          </a:p>
        </p:txBody>
      </p:sp>
      <p:sp>
        <p:nvSpPr>
          <p:cNvPr id="238615" name="Text Box 23"/>
          <p:cNvSpPr txBox="1">
            <a:spLocks noChangeArrowheads="1"/>
          </p:cNvSpPr>
          <p:nvPr/>
        </p:nvSpPr>
        <p:spPr bwMode="auto">
          <a:xfrm>
            <a:off x="2162175" y="1447800"/>
            <a:ext cx="309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B</a:t>
            </a:r>
          </a:p>
        </p:txBody>
      </p:sp>
      <p:sp>
        <p:nvSpPr>
          <p:cNvPr id="238616" name="Text Box 24"/>
          <p:cNvSpPr txBox="1">
            <a:spLocks noChangeArrowheads="1"/>
          </p:cNvSpPr>
          <p:nvPr/>
        </p:nvSpPr>
        <p:spPr bwMode="auto">
          <a:xfrm>
            <a:off x="806450" y="2514600"/>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C</a:t>
            </a:r>
          </a:p>
        </p:txBody>
      </p:sp>
      <p:sp>
        <p:nvSpPr>
          <p:cNvPr id="238617" name="Text Box 25"/>
          <p:cNvSpPr txBox="1">
            <a:spLocks noChangeArrowheads="1"/>
          </p:cNvSpPr>
          <p:nvPr/>
        </p:nvSpPr>
        <p:spPr bwMode="auto">
          <a:xfrm>
            <a:off x="1644650" y="3810000"/>
            <a:ext cx="3273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D</a:t>
            </a:r>
          </a:p>
        </p:txBody>
      </p:sp>
      <p:sp>
        <p:nvSpPr>
          <p:cNvPr id="238618" name="Text Box 26"/>
          <p:cNvSpPr txBox="1">
            <a:spLocks noChangeArrowheads="1"/>
          </p:cNvSpPr>
          <p:nvPr/>
        </p:nvSpPr>
        <p:spPr bwMode="auto">
          <a:xfrm>
            <a:off x="3016250" y="2971800"/>
            <a:ext cx="330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G</a:t>
            </a:r>
          </a:p>
        </p:txBody>
      </p:sp>
      <p:sp>
        <p:nvSpPr>
          <p:cNvPr id="238619" name="Text Box 27"/>
          <p:cNvSpPr txBox="1">
            <a:spLocks noChangeArrowheads="1"/>
          </p:cNvSpPr>
          <p:nvPr/>
        </p:nvSpPr>
        <p:spPr bwMode="auto">
          <a:xfrm>
            <a:off x="3683000" y="1981200"/>
            <a:ext cx="290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F</a:t>
            </a:r>
          </a:p>
        </p:txBody>
      </p:sp>
      <p:sp>
        <p:nvSpPr>
          <p:cNvPr id="238620" name="Text Box 28"/>
          <p:cNvSpPr txBox="1">
            <a:spLocks noChangeArrowheads="1"/>
          </p:cNvSpPr>
          <p:nvPr/>
        </p:nvSpPr>
        <p:spPr bwMode="auto">
          <a:xfrm>
            <a:off x="3092450" y="4038600"/>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H</a:t>
            </a:r>
          </a:p>
        </p:txBody>
      </p:sp>
      <p:sp>
        <p:nvSpPr>
          <p:cNvPr id="238621" name="Text Box 29"/>
          <p:cNvSpPr txBox="1">
            <a:spLocks noChangeArrowheads="1"/>
          </p:cNvSpPr>
          <p:nvPr/>
        </p:nvSpPr>
        <p:spPr bwMode="auto">
          <a:xfrm>
            <a:off x="4464050" y="3443288"/>
            <a:ext cx="296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E</a:t>
            </a:r>
          </a:p>
        </p:txBody>
      </p:sp>
      <p:sp>
        <p:nvSpPr>
          <p:cNvPr id="238623" name="Freeform 31"/>
          <p:cNvSpPr>
            <a:spLocks/>
          </p:cNvSpPr>
          <p:nvPr/>
        </p:nvSpPr>
        <p:spPr bwMode="auto">
          <a:xfrm>
            <a:off x="1066800" y="1828800"/>
            <a:ext cx="1219200" cy="1447800"/>
          </a:xfrm>
          <a:custGeom>
            <a:avLst/>
            <a:gdLst>
              <a:gd name="T0" fmla="*/ 672 w 768"/>
              <a:gd name="T1" fmla="*/ 912 h 912"/>
              <a:gd name="T2" fmla="*/ 0 w 768"/>
              <a:gd name="T3" fmla="*/ 384 h 912"/>
              <a:gd name="T4" fmla="*/ 768 w 768"/>
              <a:gd name="T5" fmla="*/ 0 h 912"/>
              <a:gd name="T6" fmla="*/ 672 w 768"/>
              <a:gd name="T7" fmla="*/ 912 h 912"/>
            </a:gdLst>
            <a:ahLst/>
            <a:cxnLst>
              <a:cxn ang="0">
                <a:pos x="T0" y="T1"/>
              </a:cxn>
              <a:cxn ang="0">
                <a:pos x="T2" y="T3"/>
              </a:cxn>
              <a:cxn ang="0">
                <a:pos x="T4" y="T5"/>
              </a:cxn>
              <a:cxn ang="0">
                <a:pos x="T6" y="T7"/>
              </a:cxn>
            </a:cxnLst>
            <a:rect l="0" t="0" r="r" b="b"/>
            <a:pathLst>
              <a:path w="768" h="912">
                <a:moveTo>
                  <a:pt x="672" y="912"/>
                </a:moveTo>
                <a:lnTo>
                  <a:pt x="0" y="384"/>
                </a:lnTo>
                <a:lnTo>
                  <a:pt x="768" y="0"/>
                </a:lnTo>
                <a:lnTo>
                  <a:pt x="672" y="912"/>
                </a:lnTo>
                <a:close/>
              </a:path>
            </a:pathLst>
          </a:custGeom>
          <a:gradFill rotWithShape="1">
            <a:gsLst>
              <a:gs pos="0">
                <a:schemeClr val="accent1">
                  <a:gamma/>
                  <a:tint val="3922"/>
                  <a:invGamma/>
                </a:schemeClr>
              </a:gs>
              <a:gs pos="100000">
                <a:schemeClr val="accent1"/>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8597" name="Oval 5"/>
          <p:cNvSpPr>
            <a:spLocks noChangeArrowheads="1"/>
          </p:cNvSpPr>
          <p:nvPr/>
        </p:nvSpPr>
        <p:spPr bwMode="auto">
          <a:xfrm>
            <a:off x="958850" y="2362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598" name="Oval 6"/>
          <p:cNvSpPr>
            <a:spLocks noChangeArrowheads="1"/>
          </p:cNvSpPr>
          <p:nvPr/>
        </p:nvSpPr>
        <p:spPr bwMode="auto">
          <a:xfrm>
            <a:off x="2254250" y="1752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22" name="Oval 30"/>
          <p:cNvSpPr>
            <a:spLocks noChangeArrowheads="1"/>
          </p:cNvSpPr>
          <p:nvPr/>
        </p:nvSpPr>
        <p:spPr bwMode="auto">
          <a:xfrm>
            <a:off x="2025650" y="32004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24" name="Text Box 32"/>
          <p:cNvSpPr txBox="1">
            <a:spLocks noChangeArrowheads="1"/>
          </p:cNvSpPr>
          <p:nvPr/>
        </p:nvSpPr>
        <p:spPr bwMode="auto">
          <a:xfrm>
            <a:off x="974725" y="4459288"/>
            <a:ext cx="1900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C</a:t>
            </a:r>
            <a:r>
              <a:rPr lang="en-US" baseline="-25000">
                <a:solidFill>
                  <a:schemeClr val="hlink"/>
                </a:solidFill>
              </a:rPr>
              <a:t>I</a:t>
            </a:r>
            <a:r>
              <a:rPr lang="en-US">
                <a:solidFill>
                  <a:schemeClr val="hlink"/>
                </a:solidFill>
              </a:rPr>
              <a:t>=2n</a:t>
            </a:r>
            <a:r>
              <a:rPr lang="en-US" baseline="-25000">
                <a:solidFill>
                  <a:schemeClr val="hlink"/>
                </a:solidFill>
              </a:rPr>
              <a:t>I</a:t>
            </a:r>
            <a:r>
              <a:rPr lang="en-US">
                <a:solidFill>
                  <a:schemeClr val="hlink"/>
                </a:solidFill>
              </a:rPr>
              <a:t>/k(k-1)</a:t>
            </a:r>
          </a:p>
        </p:txBody>
      </p:sp>
      <p:sp>
        <p:nvSpPr>
          <p:cNvPr id="238625" name="Text Box 33"/>
          <p:cNvSpPr txBox="1">
            <a:spLocks noChangeArrowheads="1"/>
          </p:cNvSpPr>
          <p:nvPr/>
        </p:nvSpPr>
        <p:spPr bwMode="auto">
          <a:xfrm>
            <a:off x="990600" y="5334000"/>
            <a:ext cx="2760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C</a:t>
            </a:r>
            <a:r>
              <a:rPr lang="en-US" baseline="-25000">
                <a:solidFill>
                  <a:schemeClr val="hlink"/>
                </a:solidFill>
              </a:rPr>
              <a:t>A</a:t>
            </a:r>
            <a:r>
              <a:rPr lang="en-US">
                <a:solidFill>
                  <a:schemeClr val="hlink"/>
                </a:solidFill>
              </a:rPr>
              <a:t>=2*1/5(5-1)= 0.1</a:t>
            </a:r>
          </a:p>
        </p:txBody>
      </p:sp>
      <p:sp>
        <p:nvSpPr>
          <p:cNvPr id="238599" name="Oval 7"/>
          <p:cNvSpPr>
            <a:spLocks noChangeArrowheads="1"/>
          </p:cNvSpPr>
          <p:nvPr/>
        </p:nvSpPr>
        <p:spPr bwMode="auto">
          <a:xfrm>
            <a:off x="3092450" y="2895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00" name="Oval 8"/>
          <p:cNvSpPr>
            <a:spLocks noChangeArrowheads="1"/>
          </p:cNvSpPr>
          <p:nvPr/>
        </p:nvSpPr>
        <p:spPr bwMode="auto">
          <a:xfrm>
            <a:off x="3625850" y="2286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01" name="Oval 9"/>
          <p:cNvSpPr>
            <a:spLocks noChangeArrowheads="1"/>
          </p:cNvSpPr>
          <p:nvPr/>
        </p:nvSpPr>
        <p:spPr bwMode="auto">
          <a:xfrm>
            <a:off x="4540250" y="3276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02" name="Oval 10"/>
          <p:cNvSpPr>
            <a:spLocks noChangeArrowheads="1"/>
          </p:cNvSpPr>
          <p:nvPr/>
        </p:nvSpPr>
        <p:spPr bwMode="auto">
          <a:xfrm>
            <a:off x="3168650" y="3886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03" name="Oval 11"/>
          <p:cNvSpPr>
            <a:spLocks noChangeArrowheads="1"/>
          </p:cNvSpPr>
          <p:nvPr/>
        </p:nvSpPr>
        <p:spPr bwMode="auto">
          <a:xfrm>
            <a:off x="1568450" y="3810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6850448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539228"/>
            <a:ext cx="6235798" cy="5059232"/>
          </a:xfrm>
          <a:prstGeom prst="rect">
            <a:avLst/>
          </a:prstGeom>
        </p:spPr>
      </p:pic>
      <p:sp>
        <p:nvSpPr>
          <p:cNvPr id="5" name="Title 4"/>
          <p:cNvSpPr txBox="1">
            <a:spLocks noGrp="1"/>
          </p:cNvSpPr>
          <p:nvPr>
            <p:ph type="title"/>
          </p:nvPr>
        </p:nvSpPr>
        <p:spPr>
          <a:xfrm>
            <a:off x="457200" y="-79787"/>
            <a:ext cx="8229600" cy="1446550"/>
          </a:xfrm>
          <a:prstGeom prst="rect">
            <a:avLst/>
          </a:prstGeom>
          <a:noFill/>
        </p:spPr>
        <p:txBody>
          <a:bodyPr wrap="square" rtlCol="0">
            <a:spAutoFit/>
          </a:bodyPr>
          <a:lstStyle/>
          <a:p>
            <a:pPr algn="ctr"/>
            <a:r>
              <a:rPr lang="en-US" sz="4400" dirty="0" smtClean="0">
                <a:solidFill>
                  <a:schemeClr val="accent3">
                    <a:lumMod val="75000"/>
                  </a:schemeClr>
                </a:solidFill>
                <a:latin typeface="Trajan Pro"/>
                <a:cs typeface="Trajan Pro"/>
              </a:rPr>
              <a:t>The Bridges of Konigsberg</a:t>
            </a:r>
          </a:p>
        </p:txBody>
      </p:sp>
      <p:sp>
        <p:nvSpPr>
          <p:cNvPr id="6" name="Text Box 4"/>
          <p:cNvSpPr txBox="1">
            <a:spLocks noChangeArrowheads="1"/>
          </p:cNvSpPr>
          <p:nvPr/>
        </p:nvSpPr>
        <p:spPr bwMode="auto">
          <a:xfrm>
            <a:off x="6273898" y="2146300"/>
            <a:ext cx="2870102" cy="1569660"/>
          </a:xfrm>
          <a:prstGeom prst="rect">
            <a:avLst/>
          </a:prstGeom>
          <a:noFill/>
          <a:ln w="9525">
            <a:noFill/>
            <a:miter lim="800000"/>
            <a:headEnd/>
            <a:tailEnd/>
          </a:ln>
        </p:spPr>
        <p:txBody>
          <a:bodyPr wrap="square">
            <a:prstTxWarp prst="textNoShape">
              <a:avLst/>
            </a:prstTxWarp>
            <a:spAutoFit/>
          </a:bodyPr>
          <a:lstStyle/>
          <a:p>
            <a:pPr algn="ctr"/>
            <a:r>
              <a:rPr lang="en-US" b="1" dirty="0" smtClean="0">
                <a:latin typeface="Trajan Pro"/>
                <a:cs typeface="Trajan Pro"/>
              </a:rPr>
              <a:t>Can one walk across the seven bridges and never cross the same bridge twice?    </a:t>
            </a:r>
            <a:r>
              <a:rPr lang="en-US" sz="2400" b="1" dirty="0" smtClean="0">
                <a:latin typeface="Trajan Pro"/>
                <a:cs typeface="Trajan Pro"/>
              </a:rPr>
              <a:t> </a:t>
            </a:r>
            <a:endParaRPr lang="en-US" sz="2400" b="1" dirty="0">
              <a:latin typeface="Trajan Pro"/>
              <a:cs typeface="Trajan Pro"/>
            </a:endParaRPr>
          </a:p>
        </p:txBody>
      </p:sp>
      <p:sp>
        <p:nvSpPr>
          <p:cNvPr id="7" name="Donut 6"/>
          <p:cNvSpPr/>
          <p:nvPr/>
        </p:nvSpPr>
        <p:spPr>
          <a:xfrm>
            <a:off x="2209800" y="3352800"/>
            <a:ext cx="736600" cy="647700"/>
          </a:xfrm>
          <a:prstGeom prst="donut">
            <a:avLst>
              <a:gd name="adj" fmla="val 11667"/>
            </a:avLst>
          </a:prstGeom>
          <a:solidFill>
            <a:srgbClr val="DA404F">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4343400" y="5334000"/>
            <a:ext cx="736600" cy="647700"/>
          </a:xfrm>
          <a:prstGeom prst="donut">
            <a:avLst>
              <a:gd name="adj" fmla="val 11667"/>
            </a:avLst>
          </a:prstGeom>
          <a:solidFill>
            <a:srgbClr val="DA404F">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3124200" y="3429000"/>
            <a:ext cx="736600" cy="647700"/>
          </a:xfrm>
          <a:prstGeom prst="donut">
            <a:avLst>
              <a:gd name="adj" fmla="val 11667"/>
            </a:avLst>
          </a:prstGeom>
          <a:solidFill>
            <a:srgbClr val="DA404F">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2362200" y="4343400"/>
            <a:ext cx="736600" cy="647700"/>
          </a:xfrm>
          <a:prstGeom prst="donut">
            <a:avLst>
              <a:gd name="adj" fmla="val 11667"/>
            </a:avLst>
          </a:prstGeom>
          <a:solidFill>
            <a:srgbClr val="DA404F">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1600200" y="4343400"/>
            <a:ext cx="736600" cy="647700"/>
          </a:xfrm>
          <a:prstGeom prst="donut">
            <a:avLst>
              <a:gd name="adj" fmla="val 11667"/>
            </a:avLst>
          </a:prstGeom>
          <a:solidFill>
            <a:srgbClr val="DA404F">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4343400" y="3352800"/>
            <a:ext cx="736600" cy="647700"/>
          </a:xfrm>
          <a:prstGeom prst="donut">
            <a:avLst>
              <a:gd name="adj" fmla="val 11667"/>
            </a:avLst>
          </a:prstGeom>
          <a:solidFill>
            <a:srgbClr val="DA404F">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4114800" y="3962400"/>
            <a:ext cx="736600" cy="647700"/>
          </a:xfrm>
          <a:prstGeom prst="donut">
            <a:avLst>
              <a:gd name="adj" fmla="val 11667"/>
            </a:avLst>
          </a:prstGeom>
          <a:solidFill>
            <a:srgbClr val="DA404F">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652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18"/>
            <a:ext cx="8229600" cy="1143000"/>
          </a:xfrm>
        </p:spPr>
        <p:txBody>
          <a:bodyPr>
            <a:normAutofit fontScale="90000"/>
          </a:bodyPr>
          <a:lstStyle/>
          <a:p>
            <a:r>
              <a:rPr lang="en-US" dirty="0" smtClean="0">
                <a:solidFill>
                  <a:schemeClr val="accent3">
                    <a:lumMod val="75000"/>
                  </a:schemeClr>
                </a:solidFill>
              </a:rPr>
              <a:t>Network characterization by degree and clustering coefficient</a:t>
            </a:r>
            <a:endParaRPr lang="en-US" dirty="0">
              <a:solidFill>
                <a:schemeClr val="accent3">
                  <a:lumMod val="75000"/>
                </a:schemeClr>
              </a:solidFill>
            </a:endParaRPr>
          </a:p>
        </p:txBody>
      </p:sp>
      <p:pic>
        <p:nvPicPr>
          <p:cNvPr id="4" name="Picture 3"/>
          <p:cNvPicPr>
            <a:picLocks noChangeAspect="1"/>
          </p:cNvPicPr>
          <p:nvPr/>
        </p:nvPicPr>
        <p:blipFill>
          <a:blip r:embed="rId3"/>
          <a:stretch>
            <a:fillRect/>
          </a:stretch>
        </p:blipFill>
        <p:spPr>
          <a:xfrm>
            <a:off x="2067281" y="1531724"/>
            <a:ext cx="5532165" cy="5326275"/>
          </a:xfrm>
          <a:prstGeom prst="rect">
            <a:avLst/>
          </a:prstGeom>
        </p:spPr>
      </p:pic>
    </p:spTree>
    <p:extLst>
      <p:ext uri="{BB962C8B-B14F-4D97-AF65-F5344CB8AC3E}">
        <p14:creationId xmlns:p14="http://schemas.microsoft.com/office/powerpoint/2010/main" val="33711926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Eccentricity</a:t>
            </a:r>
            <a:endParaRPr lang="en-US" dirty="0">
              <a:solidFill>
                <a:schemeClr val="accent3">
                  <a:lumMod val="75000"/>
                </a:schemeClr>
              </a:solidFill>
            </a:endParaRPr>
          </a:p>
        </p:txBody>
      </p:sp>
      <p:sp>
        <p:nvSpPr>
          <p:cNvPr id="3" name="Content Placeholder 2"/>
          <p:cNvSpPr>
            <a:spLocks noGrp="1"/>
          </p:cNvSpPr>
          <p:nvPr>
            <p:ph idx="1"/>
          </p:nvPr>
        </p:nvSpPr>
        <p:spPr/>
        <p:txBody>
          <a:bodyPr/>
          <a:lstStyle/>
          <a:p>
            <a:r>
              <a:rPr lang="en-US" dirty="0"/>
              <a:t>The </a:t>
            </a:r>
            <a:r>
              <a:rPr lang="en-US" b="1" dirty="0"/>
              <a:t>eccentricity</a:t>
            </a:r>
            <a:r>
              <a:rPr lang="en-US" dirty="0"/>
              <a:t>  of a vertex  is the greatest geodesic distance between </a:t>
            </a:r>
            <a:r>
              <a:rPr lang="en-US" dirty="0" smtClean="0"/>
              <a:t>a given node </a:t>
            </a:r>
            <a:r>
              <a:rPr lang="en-US" dirty="0"/>
              <a:t>and any other </a:t>
            </a:r>
            <a:r>
              <a:rPr lang="en-US" dirty="0" smtClean="0"/>
              <a:t>node. </a:t>
            </a:r>
            <a:r>
              <a:rPr lang="en-US" dirty="0"/>
              <a:t>It can be thought of as how far a node is from the node most distant from it in the graph.</a:t>
            </a:r>
          </a:p>
        </p:txBody>
      </p:sp>
    </p:spTree>
    <p:extLst>
      <p:ext uri="{BB962C8B-B14F-4D97-AF65-F5344CB8AC3E}">
        <p14:creationId xmlns:p14="http://schemas.microsoft.com/office/powerpoint/2010/main" val="19151067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Diameter</a:t>
            </a:r>
            <a:endParaRPr lang="en-US" dirty="0">
              <a:solidFill>
                <a:schemeClr val="accent3">
                  <a:lumMod val="75000"/>
                </a:schemeClr>
              </a:solidFill>
            </a:endParaRPr>
          </a:p>
        </p:txBody>
      </p:sp>
      <p:sp>
        <p:nvSpPr>
          <p:cNvPr id="3" name="Content Placeholder 2"/>
          <p:cNvSpPr>
            <a:spLocks noGrp="1"/>
          </p:cNvSpPr>
          <p:nvPr>
            <p:ph idx="1"/>
          </p:nvPr>
        </p:nvSpPr>
        <p:spPr/>
        <p:txBody>
          <a:bodyPr/>
          <a:lstStyle/>
          <a:p>
            <a:r>
              <a:rPr lang="en-US" dirty="0" smtClean="0"/>
              <a:t>The diameter  of a graph is the </a:t>
            </a:r>
            <a:r>
              <a:rPr lang="en-US" b="1" dirty="0" smtClean="0"/>
              <a:t>maximum eccentricity</a:t>
            </a:r>
            <a:r>
              <a:rPr lang="en-US" dirty="0" smtClean="0"/>
              <a:t> of any vertex in the graph. That is,  it is the greatest distance between any pair of vertices. </a:t>
            </a:r>
          </a:p>
          <a:p>
            <a:r>
              <a:rPr lang="en-US" dirty="0" smtClean="0"/>
              <a:t>To find the diameter of a graph, first find the shortest path between each pair of vertices. The greatest length of any of these paths is the diameter of the graph.</a:t>
            </a:r>
            <a:endParaRPr lang="en-US" dirty="0"/>
          </a:p>
        </p:txBody>
      </p:sp>
    </p:spTree>
    <p:extLst>
      <p:ext uri="{BB962C8B-B14F-4D97-AF65-F5344CB8AC3E}">
        <p14:creationId xmlns:p14="http://schemas.microsoft.com/office/powerpoint/2010/main" val="29760078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Radius</a:t>
            </a:r>
            <a:endParaRPr lang="en-US" dirty="0">
              <a:solidFill>
                <a:schemeClr val="accent3">
                  <a:lumMod val="75000"/>
                </a:schemeClr>
              </a:solidFill>
            </a:endParaRPr>
          </a:p>
        </p:txBody>
      </p:sp>
      <p:sp>
        <p:nvSpPr>
          <p:cNvPr id="3" name="Content Placeholder 2"/>
          <p:cNvSpPr>
            <a:spLocks noGrp="1"/>
          </p:cNvSpPr>
          <p:nvPr>
            <p:ph idx="1"/>
          </p:nvPr>
        </p:nvSpPr>
        <p:spPr>
          <a:xfrm>
            <a:off x="565296" y="2505369"/>
            <a:ext cx="8229600" cy="1426034"/>
          </a:xfrm>
        </p:spPr>
        <p:txBody>
          <a:bodyPr/>
          <a:lstStyle/>
          <a:p>
            <a:pPr marL="0" indent="0">
              <a:buNone/>
            </a:pPr>
            <a:r>
              <a:rPr lang="en-US" dirty="0" smtClean="0"/>
              <a:t>The radius  of a graph is the </a:t>
            </a:r>
            <a:r>
              <a:rPr lang="en-US" b="1" dirty="0" smtClean="0"/>
              <a:t>minimum eccentricity</a:t>
            </a:r>
            <a:r>
              <a:rPr lang="en-US" dirty="0" smtClean="0"/>
              <a:t> of any vertex</a:t>
            </a:r>
            <a:endParaRPr lang="en-US" dirty="0"/>
          </a:p>
        </p:txBody>
      </p:sp>
    </p:spTree>
    <p:extLst>
      <p:ext uri="{BB962C8B-B14F-4D97-AF65-F5344CB8AC3E}">
        <p14:creationId xmlns:p14="http://schemas.microsoft.com/office/powerpoint/2010/main" val="15100705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0800"/>
            <a:ext cx="9144000" cy="6742120"/>
          </a:xfrm>
          <a:prstGeom prst="rect">
            <a:avLst/>
          </a:prstGeom>
        </p:spPr>
      </p:pic>
    </p:spTree>
    <p:extLst>
      <p:ext uri="{BB962C8B-B14F-4D97-AF65-F5344CB8AC3E}">
        <p14:creationId xmlns:p14="http://schemas.microsoft.com/office/powerpoint/2010/main" val="561232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0"/>
            <a:ext cx="8978299" cy="6858000"/>
          </a:xfrm>
          <a:prstGeom prst="rect">
            <a:avLst/>
          </a:prstGeom>
        </p:spPr>
      </p:pic>
    </p:spTree>
    <p:extLst>
      <p:ext uri="{BB962C8B-B14F-4D97-AF65-F5344CB8AC3E}">
        <p14:creationId xmlns:p14="http://schemas.microsoft.com/office/powerpoint/2010/main" val="340166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501"/>
            <a:ext cx="8744240" cy="6427218"/>
          </a:xfrm>
          <a:prstGeom prst="rect">
            <a:avLst/>
          </a:prstGeom>
        </p:spPr>
      </p:pic>
      <p:pic>
        <p:nvPicPr>
          <p:cNvPr id="3" name="Picture 2"/>
          <p:cNvPicPr>
            <a:picLocks noChangeAspect="1"/>
          </p:cNvPicPr>
          <p:nvPr/>
        </p:nvPicPr>
        <p:blipFill>
          <a:blip r:embed="rId3"/>
          <a:stretch>
            <a:fillRect/>
          </a:stretch>
        </p:blipFill>
        <p:spPr>
          <a:xfrm>
            <a:off x="3552599" y="5483499"/>
            <a:ext cx="1602134" cy="1144381"/>
          </a:xfrm>
          <a:prstGeom prst="rect">
            <a:avLst/>
          </a:prstGeom>
        </p:spPr>
      </p:pic>
    </p:spTree>
    <p:extLst>
      <p:ext uri="{BB962C8B-B14F-4D97-AF65-F5344CB8AC3E}">
        <p14:creationId xmlns:p14="http://schemas.microsoft.com/office/powerpoint/2010/main" val="55025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6083"/>
          <a:stretch/>
        </p:blipFill>
        <p:spPr>
          <a:xfrm>
            <a:off x="0" y="50800"/>
            <a:ext cx="9144000" cy="2286000"/>
          </a:xfrm>
          <a:prstGeom prst="rect">
            <a:avLst/>
          </a:prstGeom>
        </p:spPr>
      </p:pic>
      <p:pic>
        <p:nvPicPr>
          <p:cNvPr id="3" name="Picture 2"/>
          <p:cNvPicPr>
            <a:picLocks noChangeAspect="1"/>
          </p:cNvPicPr>
          <p:nvPr/>
        </p:nvPicPr>
        <p:blipFill rotWithShape="1">
          <a:blip r:embed="rId2"/>
          <a:srcRect t="38311"/>
          <a:stretch/>
        </p:blipFill>
        <p:spPr>
          <a:xfrm>
            <a:off x="0" y="2679380"/>
            <a:ext cx="8534400" cy="3880589"/>
          </a:xfrm>
          <a:prstGeom prst="rect">
            <a:avLst/>
          </a:prstGeom>
        </p:spPr>
      </p:pic>
    </p:spTree>
    <p:extLst>
      <p:ext uri="{BB962C8B-B14F-4D97-AF65-F5344CB8AC3E}">
        <p14:creationId xmlns:p14="http://schemas.microsoft.com/office/powerpoint/2010/main" val="2545131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3">
                    <a:lumMod val="75000"/>
                  </a:schemeClr>
                </a:solidFill>
              </a:rPr>
              <a:t>Betweenness</a:t>
            </a:r>
            <a:r>
              <a:rPr lang="en-US" dirty="0" smtClean="0">
                <a:solidFill>
                  <a:schemeClr val="accent3">
                    <a:lumMod val="75000"/>
                  </a:schemeClr>
                </a:solidFill>
              </a:rPr>
              <a:t> centrality</a:t>
            </a:r>
            <a:endParaRPr lang="en-US" dirty="0">
              <a:solidFill>
                <a:schemeClr val="accent3">
                  <a:lumMod val="75000"/>
                </a:schemeClr>
              </a:solidFill>
            </a:endParaRPr>
          </a:p>
        </p:txBody>
      </p:sp>
      <p:pic>
        <p:nvPicPr>
          <p:cNvPr id="4" name="Picture 3"/>
          <p:cNvPicPr>
            <a:picLocks noChangeAspect="1"/>
          </p:cNvPicPr>
          <p:nvPr/>
        </p:nvPicPr>
        <p:blipFill rotWithShape="1">
          <a:blip r:embed="rId3"/>
          <a:srcRect t="32504" r="50406" b="33810"/>
          <a:stretch/>
        </p:blipFill>
        <p:spPr>
          <a:xfrm>
            <a:off x="2286000" y="1702257"/>
            <a:ext cx="4483330" cy="4567926"/>
          </a:xfrm>
          <a:prstGeom prst="rect">
            <a:avLst/>
          </a:prstGeom>
        </p:spPr>
      </p:pic>
    </p:spTree>
    <p:extLst>
      <p:ext uri="{BB962C8B-B14F-4D97-AF65-F5344CB8AC3E}">
        <p14:creationId xmlns:p14="http://schemas.microsoft.com/office/powerpoint/2010/main" val="14484204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 y="0"/>
            <a:ext cx="9057540" cy="6858000"/>
          </a:xfrm>
          <a:prstGeom prst="rect">
            <a:avLst/>
          </a:prstGeom>
        </p:spPr>
      </p:pic>
    </p:spTree>
    <p:extLst>
      <p:ext uri="{BB962C8B-B14F-4D97-AF65-F5344CB8AC3E}">
        <p14:creationId xmlns:p14="http://schemas.microsoft.com/office/powerpoint/2010/main" val="213735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28" y="31458"/>
            <a:ext cx="8229600" cy="1143000"/>
          </a:xfrm>
        </p:spPr>
        <p:txBody>
          <a:bodyPr/>
          <a:lstStyle/>
          <a:p>
            <a:r>
              <a:rPr lang="en-US" dirty="0" smtClean="0">
                <a:solidFill>
                  <a:schemeClr val="accent3">
                    <a:lumMod val="75000"/>
                  </a:schemeClr>
                </a:solidFill>
              </a:rPr>
              <a:t>The problem as a graph</a:t>
            </a:r>
            <a:endParaRPr lang="en-US" dirty="0">
              <a:solidFill>
                <a:schemeClr val="accent3">
                  <a:lumMod val="75000"/>
                </a:schemeClr>
              </a:solidFill>
            </a:endParaRPr>
          </a:p>
        </p:txBody>
      </p:sp>
      <p:sp>
        <p:nvSpPr>
          <p:cNvPr id="4" name="Text Box 4"/>
          <p:cNvSpPr txBox="1">
            <a:spLocks noChangeArrowheads="1"/>
          </p:cNvSpPr>
          <p:nvPr/>
        </p:nvSpPr>
        <p:spPr bwMode="auto">
          <a:xfrm>
            <a:off x="6210398" y="2871986"/>
            <a:ext cx="2870102" cy="1569660"/>
          </a:xfrm>
          <a:prstGeom prst="rect">
            <a:avLst/>
          </a:prstGeom>
          <a:noFill/>
          <a:ln w="9525">
            <a:noFill/>
            <a:miter lim="800000"/>
            <a:headEnd/>
            <a:tailEnd/>
          </a:ln>
        </p:spPr>
        <p:txBody>
          <a:bodyPr wrap="square">
            <a:prstTxWarp prst="textNoShape">
              <a:avLst/>
            </a:prstTxWarp>
            <a:spAutoFit/>
          </a:bodyPr>
          <a:lstStyle/>
          <a:p>
            <a:pPr algn="ctr"/>
            <a:r>
              <a:rPr lang="en-US" b="1" dirty="0" smtClean="0">
                <a:latin typeface="Trajan Pro"/>
                <a:cs typeface="Trajan Pro"/>
              </a:rPr>
              <a:t>Can one walk across the seven bridges and never cross the same bridge twice?    </a:t>
            </a:r>
            <a:r>
              <a:rPr lang="en-US" sz="2400" b="1" dirty="0" smtClean="0">
                <a:latin typeface="Trajan Pro"/>
                <a:cs typeface="Trajan Pro"/>
              </a:rPr>
              <a:t> </a:t>
            </a:r>
            <a:endParaRPr lang="en-US" sz="2400" b="1" dirty="0">
              <a:latin typeface="Trajan Pro"/>
              <a:cs typeface="Trajan Pro"/>
            </a:endParaRPr>
          </a:p>
        </p:txBody>
      </p:sp>
      <p:pic>
        <p:nvPicPr>
          <p:cNvPr id="5" name="Picture 4" descr="F-G-konisberg_bridge.jpg"/>
          <p:cNvPicPr>
            <a:picLocks noChangeAspect="1"/>
          </p:cNvPicPr>
          <p:nvPr/>
        </p:nvPicPr>
        <p:blipFill>
          <a:blip r:embed="rId3"/>
          <a:stretch>
            <a:fillRect/>
          </a:stretch>
        </p:blipFill>
        <p:spPr>
          <a:xfrm>
            <a:off x="755650" y="1495246"/>
            <a:ext cx="4406900" cy="2946400"/>
          </a:xfrm>
          <a:prstGeom prst="rect">
            <a:avLst/>
          </a:prstGeom>
        </p:spPr>
      </p:pic>
      <p:sp>
        <p:nvSpPr>
          <p:cNvPr id="6" name="Rectangle 6"/>
          <p:cNvSpPr>
            <a:spLocks noChangeArrowheads="1"/>
          </p:cNvSpPr>
          <p:nvPr/>
        </p:nvSpPr>
        <p:spPr bwMode="auto">
          <a:xfrm>
            <a:off x="0" y="4482472"/>
            <a:ext cx="9144000" cy="1016000"/>
          </a:xfrm>
          <a:prstGeom prst="rect">
            <a:avLst/>
          </a:prstGeom>
          <a:noFill/>
          <a:ln w="9525">
            <a:noFill/>
            <a:miter lim="800000"/>
            <a:headEnd/>
            <a:tailEnd/>
          </a:ln>
        </p:spPr>
        <p:txBody>
          <a:bodyPr>
            <a:prstTxWarp prst="textNoShape">
              <a:avLst/>
            </a:prstTxWarp>
          </a:bodyPr>
          <a:lstStyle/>
          <a:p>
            <a:pPr marL="609600" indent="-609600">
              <a:lnSpc>
                <a:spcPct val="80000"/>
              </a:lnSpc>
              <a:spcBef>
                <a:spcPct val="20000"/>
              </a:spcBef>
            </a:pPr>
            <a:r>
              <a:rPr lang="en-US" sz="1800" b="1" dirty="0" smtClean="0">
                <a:latin typeface="Trajan Pro"/>
                <a:cs typeface="Trajan Pro"/>
              </a:rPr>
              <a:t>1735</a:t>
            </a:r>
            <a:r>
              <a:rPr lang="en-US" sz="1800" dirty="0" smtClean="0">
                <a:latin typeface="Trajan Pro"/>
                <a:cs typeface="Trajan Pro"/>
              </a:rPr>
              <a:t>:</a:t>
            </a:r>
            <a:r>
              <a:rPr lang="en-US" sz="1800" b="1" dirty="0" smtClean="0">
                <a:latin typeface="Trajan Pro"/>
                <a:cs typeface="Trajan Pro"/>
              </a:rPr>
              <a:t> Euler’s theorem:</a:t>
            </a:r>
          </a:p>
          <a:p>
            <a:pPr marL="609600" indent="-609600">
              <a:lnSpc>
                <a:spcPct val="80000"/>
              </a:lnSpc>
              <a:spcBef>
                <a:spcPct val="20000"/>
              </a:spcBef>
            </a:pPr>
            <a:endParaRPr lang="en-US" sz="1800" b="1" dirty="0" smtClean="0">
              <a:latin typeface="Trajan Pro"/>
              <a:cs typeface="Trajan Pro"/>
            </a:endParaRPr>
          </a:p>
          <a:p>
            <a:pPr marL="609600" indent="-609600">
              <a:lnSpc>
                <a:spcPct val="80000"/>
              </a:lnSpc>
              <a:spcBef>
                <a:spcPct val="20000"/>
              </a:spcBef>
              <a:buAutoNum type="alphaLcParenBoth"/>
            </a:pPr>
            <a:r>
              <a:rPr lang="en-US" sz="1800" dirty="0" smtClean="0">
                <a:latin typeface="Trajan Pro"/>
                <a:cs typeface="Trajan Pro"/>
              </a:rPr>
              <a:t>If </a:t>
            </a:r>
            <a:r>
              <a:rPr lang="en-US" sz="1800" dirty="0">
                <a:latin typeface="Trajan Pro"/>
                <a:cs typeface="Trajan Pro"/>
              </a:rPr>
              <a:t>a graph </a:t>
            </a:r>
            <a:r>
              <a:rPr lang="en-US" sz="1800" dirty="0" smtClean="0">
                <a:latin typeface="Trajan Pro"/>
                <a:cs typeface="Trajan Pro"/>
              </a:rPr>
              <a:t>has more than two nodes </a:t>
            </a:r>
            <a:r>
              <a:rPr lang="en-US" sz="1800" dirty="0">
                <a:latin typeface="Trajan Pro"/>
                <a:cs typeface="Trajan Pro"/>
              </a:rPr>
              <a:t>of odd </a:t>
            </a:r>
            <a:r>
              <a:rPr lang="en-US" sz="1800" dirty="0" smtClean="0">
                <a:latin typeface="Trajan Pro"/>
                <a:cs typeface="Trajan Pro"/>
              </a:rPr>
              <a:t>degree, there is no path. </a:t>
            </a:r>
          </a:p>
          <a:p>
            <a:pPr marL="609600" indent="-609600">
              <a:lnSpc>
                <a:spcPct val="80000"/>
              </a:lnSpc>
              <a:spcBef>
                <a:spcPct val="20000"/>
              </a:spcBef>
            </a:pPr>
            <a:endParaRPr lang="en-US" sz="1800" dirty="0" smtClean="0">
              <a:latin typeface="Trajan Pro"/>
              <a:cs typeface="Trajan Pro"/>
            </a:endParaRPr>
          </a:p>
          <a:p>
            <a:pPr marL="609600" indent="-609600">
              <a:lnSpc>
                <a:spcPct val="80000"/>
              </a:lnSpc>
              <a:spcBef>
                <a:spcPct val="20000"/>
              </a:spcBef>
              <a:buAutoNum type="alphaLcParenBoth" startAt="2"/>
            </a:pPr>
            <a:r>
              <a:rPr lang="en-US" sz="1800" dirty="0" smtClean="0">
                <a:latin typeface="Trajan Pro"/>
                <a:cs typeface="Trajan Pro"/>
              </a:rPr>
              <a:t>If </a:t>
            </a:r>
            <a:r>
              <a:rPr lang="en-US" sz="1800" dirty="0">
                <a:latin typeface="Trajan Pro"/>
                <a:cs typeface="Trajan Pro"/>
              </a:rPr>
              <a:t>a graph is connected</a:t>
            </a:r>
            <a:r>
              <a:rPr lang="en-US" sz="1800" dirty="0" smtClean="0">
                <a:latin typeface="Trajan Pro"/>
                <a:cs typeface="Trajan Pro"/>
              </a:rPr>
              <a:t> and has no odd degree nodes, it has at</a:t>
            </a:r>
            <a:r>
              <a:rPr lang="en-US" dirty="0" smtClean="0">
                <a:latin typeface="Trajan Pro"/>
                <a:cs typeface="Trajan Pro"/>
              </a:rPr>
              <a:t> </a:t>
            </a:r>
            <a:r>
              <a:rPr lang="en-US" sz="1800" dirty="0" smtClean="0">
                <a:latin typeface="Trajan Pro"/>
                <a:cs typeface="Trajan Pro"/>
              </a:rPr>
              <a:t>least </a:t>
            </a:r>
            <a:r>
              <a:rPr lang="en-US" sz="1800" dirty="0">
                <a:latin typeface="Trajan Pro"/>
                <a:cs typeface="Trajan Pro"/>
              </a:rPr>
              <a:t>one</a:t>
            </a:r>
            <a:r>
              <a:rPr lang="en-US" sz="1800" dirty="0" smtClean="0">
                <a:latin typeface="Trajan Pro"/>
                <a:cs typeface="Trajan Pro"/>
              </a:rPr>
              <a:t> path.</a:t>
            </a:r>
            <a:endParaRPr lang="en-US" sz="1800" dirty="0">
              <a:latin typeface="Trajan Pro"/>
              <a:cs typeface="Trajan Pro"/>
            </a:endParaRPr>
          </a:p>
          <a:p>
            <a:pPr marL="609600" indent="-609600">
              <a:lnSpc>
                <a:spcPct val="80000"/>
              </a:lnSpc>
              <a:spcBef>
                <a:spcPct val="20000"/>
              </a:spcBef>
            </a:pPr>
            <a:endParaRPr lang="en-US" sz="1800" dirty="0">
              <a:latin typeface="Trajan Pro"/>
              <a:cs typeface="Trajan Pro"/>
            </a:endParaRPr>
          </a:p>
          <a:p>
            <a:pPr marL="990600" lvl="1" indent="-533400">
              <a:lnSpc>
                <a:spcPct val="80000"/>
              </a:lnSpc>
              <a:spcBef>
                <a:spcPct val="20000"/>
              </a:spcBef>
            </a:pPr>
            <a:endParaRPr lang="en-US" sz="1600" dirty="0">
              <a:latin typeface="Trajan Pro"/>
              <a:cs typeface="Trajan Pro"/>
            </a:endParaRPr>
          </a:p>
        </p:txBody>
      </p:sp>
    </p:spTree>
    <p:extLst>
      <p:ext uri="{BB962C8B-B14F-4D97-AF65-F5344CB8AC3E}">
        <p14:creationId xmlns:p14="http://schemas.microsoft.com/office/powerpoint/2010/main" val="3852453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8100"/>
            <a:ext cx="9144000" cy="6770275"/>
          </a:xfrm>
          <a:prstGeom prst="rect">
            <a:avLst/>
          </a:prstGeom>
        </p:spPr>
      </p:pic>
    </p:spTree>
    <p:extLst>
      <p:ext uri="{BB962C8B-B14F-4D97-AF65-F5344CB8AC3E}">
        <p14:creationId xmlns:p14="http://schemas.microsoft.com/office/powerpoint/2010/main" val="4276878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48"/>
            <a:ext cx="8229600" cy="1143000"/>
          </a:xfrm>
        </p:spPr>
        <p:txBody>
          <a:bodyPr/>
          <a:lstStyle/>
          <a:p>
            <a:r>
              <a:rPr lang="en-US" dirty="0" smtClean="0">
                <a:solidFill>
                  <a:schemeClr val="accent3">
                    <a:lumMod val="75000"/>
                  </a:schemeClr>
                </a:solidFill>
              </a:rPr>
              <a:t>Closeness Centrality</a:t>
            </a:r>
            <a:endParaRPr lang="en-US" dirty="0">
              <a:solidFill>
                <a:schemeClr val="accent3">
                  <a:lumMod val="75000"/>
                </a:schemeClr>
              </a:solidFill>
            </a:endParaRPr>
          </a:p>
        </p:txBody>
      </p:sp>
      <p:pic>
        <p:nvPicPr>
          <p:cNvPr id="4" name="Picture 3"/>
          <p:cNvPicPr>
            <a:picLocks noChangeAspect="1"/>
          </p:cNvPicPr>
          <p:nvPr/>
        </p:nvPicPr>
        <p:blipFill rotWithShape="1">
          <a:blip r:embed="rId3"/>
          <a:srcRect l="47820" b="67102"/>
          <a:stretch/>
        </p:blipFill>
        <p:spPr>
          <a:xfrm>
            <a:off x="2378049" y="1043352"/>
            <a:ext cx="4485862" cy="4242387"/>
          </a:xfrm>
          <a:prstGeom prst="rect">
            <a:avLst/>
          </a:prstGeom>
        </p:spPr>
      </p:pic>
    </p:spTree>
    <p:extLst>
      <p:ext uri="{BB962C8B-B14F-4D97-AF65-F5344CB8AC3E}">
        <p14:creationId xmlns:p14="http://schemas.microsoft.com/office/powerpoint/2010/main" val="38756899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5" name="Text Box 9"/>
          <p:cNvSpPr txBox="1">
            <a:spLocks noChangeArrowheads="1"/>
          </p:cNvSpPr>
          <p:nvPr/>
        </p:nvSpPr>
        <p:spPr bwMode="auto">
          <a:xfrm>
            <a:off x="2366116" y="128998"/>
            <a:ext cx="48899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chemeClr val="accent3">
                    <a:lumMod val="75000"/>
                  </a:schemeClr>
                </a:solidFill>
              </a:rPr>
              <a:t>Six degrees of separation</a:t>
            </a:r>
            <a:endParaRPr lang="en-US" sz="3600" dirty="0">
              <a:solidFill>
                <a:schemeClr val="accent3">
                  <a:lumMod val="75000"/>
                </a:schemeClr>
              </a:solidFill>
            </a:endParaRPr>
          </a:p>
        </p:txBody>
      </p:sp>
      <p:sp>
        <p:nvSpPr>
          <p:cNvPr id="132111" name="Text Box 15"/>
          <p:cNvSpPr txBox="1">
            <a:spLocks noChangeArrowheads="1"/>
          </p:cNvSpPr>
          <p:nvPr/>
        </p:nvSpPr>
        <p:spPr bwMode="auto">
          <a:xfrm>
            <a:off x="2286000" y="1478756"/>
            <a:ext cx="64008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buFontTx/>
              <a:buAutoNum type="arabicPeriod"/>
            </a:pPr>
            <a:r>
              <a:rPr lang="en-US" sz="1400" dirty="0">
                <a:solidFill>
                  <a:schemeClr val="hlink"/>
                </a:solidFill>
                <a:latin typeface="Arial" charset="0"/>
              </a:rPr>
              <a:t>ADD YOUR NAME TO THE ROSTER AT THE BOTTOM OF THE SHEET. So that the next person who receives the letter will know where it came from</a:t>
            </a:r>
          </a:p>
          <a:p>
            <a:pPr>
              <a:buFontTx/>
              <a:buAutoNum type="arabicPeriod"/>
            </a:pPr>
            <a:r>
              <a:rPr lang="en-US" sz="1400" dirty="0">
                <a:solidFill>
                  <a:schemeClr val="hlink"/>
                </a:solidFill>
                <a:latin typeface="Arial" charset="0"/>
              </a:rPr>
              <a:t>DETACH ONE POSTCARD. FILL IT OUT AND RETURN IT TO HARVARD UNIVERSITY. To allow us to keep track of the folder as it moves </a:t>
            </a:r>
            <a:r>
              <a:rPr lang="en-US" sz="1400" dirty="0" smtClean="0">
                <a:solidFill>
                  <a:schemeClr val="hlink"/>
                </a:solidFill>
                <a:latin typeface="Arial" charset="0"/>
              </a:rPr>
              <a:t>toward </a:t>
            </a:r>
            <a:r>
              <a:rPr lang="en-US" sz="1400" dirty="0">
                <a:solidFill>
                  <a:schemeClr val="hlink"/>
                </a:solidFill>
                <a:latin typeface="Arial" charset="0"/>
              </a:rPr>
              <a:t>the target person</a:t>
            </a:r>
          </a:p>
          <a:p>
            <a:pPr>
              <a:buFontTx/>
              <a:buAutoNum type="arabicPeriod"/>
            </a:pPr>
            <a:r>
              <a:rPr lang="en-US" sz="1400" dirty="0">
                <a:solidFill>
                  <a:schemeClr val="hlink"/>
                </a:solidFill>
                <a:latin typeface="Arial" charset="0"/>
              </a:rPr>
              <a:t>IF YOU KNOW THE TARGET PERSON ON PERSONAL BASIS, MAIL THIS FOLDER DIRECTLY TO HIS/HER.</a:t>
            </a:r>
          </a:p>
          <a:p>
            <a:pPr>
              <a:buFontTx/>
              <a:buAutoNum type="arabicPeriod"/>
            </a:pPr>
            <a:r>
              <a:rPr lang="en-US" sz="1400" dirty="0">
                <a:solidFill>
                  <a:schemeClr val="hlink"/>
                </a:solidFill>
                <a:latin typeface="Arial" charset="0"/>
              </a:rPr>
              <a:t>IF YOU DO NOT KNOW THE TARGET PERSON, MAIL THIS FOLDER TO A PERSONAL ACQUAINTANCE WHO IS MORE LIKELY THAN YOU TO KNOW THE TARGET PERSON</a:t>
            </a:r>
          </a:p>
        </p:txBody>
      </p:sp>
      <p:grpSp>
        <p:nvGrpSpPr>
          <p:cNvPr id="132117" name="Group 21"/>
          <p:cNvGrpSpPr>
            <a:grpSpLocks/>
          </p:cNvGrpSpPr>
          <p:nvPr/>
        </p:nvGrpSpPr>
        <p:grpSpPr bwMode="auto">
          <a:xfrm>
            <a:off x="304800" y="2485231"/>
            <a:ext cx="8839200" cy="2087563"/>
            <a:chOff x="192" y="1306"/>
            <a:chExt cx="5568" cy="1315"/>
          </a:xfrm>
        </p:grpSpPr>
        <p:sp>
          <p:nvSpPr>
            <p:cNvPr id="132113" name="Rectangle 17"/>
            <p:cNvSpPr>
              <a:spLocks noChangeArrowheads="1"/>
            </p:cNvSpPr>
            <p:nvPr/>
          </p:nvSpPr>
          <p:spPr bwMode="auto">
            <a:xfrm>
              <a:off x="3737" y="2448"/>
              <a:ext cx="202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solidFill>
                    <a:schemeClr val="hlink"/>
                  </a:solidFill>
                </a:rPr>
                <a:t>Milgram, S (1967). Psychol. Today, 2, 60-67)</a:t>
              </a:r>
            </a:p>
          </p:txBody>
        </p:sp>
        <p:sp>
          <p:nvSpPr>
            <p:cNvPr id="132114" name="Text Box 18"/>
            <p:cNvSpPr txBox="1">
              <a:spLocks noChangeArrowheads="1"/>
            </p:cNvSpPr>
            <p:nvPr/>
          </p:nvSpPr>
          <p:spPr bwMode="auto">
            <a:xfrm>
              <a:off x="192" y="1306"/>
              <a:ext cx="1200" cy="524"/>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chemeClr val="hlink"/>
                  </a:solidFill>
                </a:rPr>
                <a:t>Milgram</a:t>
              </a:r>
              <a:r>
                <a:rPr lang="ja-JP" altLang="en-US">
                  <a:solidFill>
                    <a:schemeClr val="hlink"/>
                  </a:solidFill>
                  <a:latin typeface="Arial"/>
                </a:rPr>
                <a:t>’</a:t>
              </a:r>
              <a:r>
                <a:rPr lang="en-US">
                  <a:solidFill>
                    <a:schemeClr val="hlink"/>
                  </a:solidFill>
                </a:rPr>
                <a:t>s experiment</a:t>
              </a:r>
            </a:p>
          </p:txBody>
        </p:sp>
      </p:grpSp>
    </p:spTree>
    <p:extLst>
      <p:ext uri="{BB962C8B-B14F-4D97-AF65-F5344CB8AC3E}">
        <p14:creationId xmlns:p14="http://schemas.microsoft.com/office/powerpoint/2010/main" val="960978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1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000" b="1">
                <a:solidFill>
                  <a:schemeClr val="bg1"/>
                </a:solidFill>
                <a:latin typeface="Helvetica" charset="0"/>
                <a:cs typeface="Helvetica" charset="0"/>
              </a:rPr>
              <a:t>SIX DEGREES       </a:t>
            </a:r>
            <a:r>
              <a:rPr lang="en-US" sz="2000" b="1">
                <a:solidFill>
                  <a:srgbClr val="D9D9D9"/>
                </a:solidFill>
                <a:latin typeface="Helvetica" charset="0"/>
                <a:cs typeface="Helvetica" charset="0"/>
              </a:rPr>
              <a:t>1991: John Guare</a:t>
            </a:r>
            <a:endParaRPr lang="en-US" sz="2000" b="1">
              <a:solidFill>
                <a:schemeClr val="bg1"/>
              </a:solidFill>
              <a:latin typeface="Helvetica" charset="0"/>
              <a:cs typeface="Helvetica" charset="0"/>
            </a:endParaRPr>
          </a:p>
        </p:txBody>
      </p:sp>
      <p:sp>
        <p:nvSpPr>
          <p:cNvPr id="4" name="TextBox 3"/>
          <p:cNvSpPr txBox="1">
            <a:spLocks noChangeArrowheads="1"/>
          </p:cNvSpPr>
          <p:nvPr/>
        </p:nvSpPr>
        <p:spPr bwMode="auto">
          <a:xfrm>
            <a:off x="6375400" y="5400675"/>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900" b="1">
                <a:solidFill>
                  <a:srgbClr val="A6A6A6"/>
                </a:solidFill>
                <a:latin typeface="Helvetica" charset="0"/>
                <a:cs typeface="Helvetica" charset="0"/>
              </a:rPr>
              <a:t>Network Science: Random Graphs </a:t>
            </a:r>
            <a:r>
              <a:rPr lang="en-US" sz="600" i="1">
                <a:solidFill>
                  <a:srgbClr val="A6A6A6"/>
                </a:solidFill>
                <a:latin typeface="Helvetica" charset="0"/>
                <a:cs typeface="Helvetica" charset="0"/>
              </a:rPr>
              <a:t>January 31, 2011</a:t>
            </a:r>
          </a:p>
        </p:txBody>
      </p:sp>
      <p:sp>
        <p:nvSpPr>
          <p:cNvPr id="5" name="Subtitle 2"/>
          <p:cNvSpPr txBox="1">
            <a:spLocks/>
          </p:cNvSpPr>
          <p:nvPr/>
        </p:nvSpPr>
        <p:spPr bwMode="auto">
          <a:xfrm flipH="1">
            <a:off x="2057400" y="152400"/>
            <a:ext cx="46038"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endParaRPr lang="hu-HU" sz="1600" b="1">
              <a:solidFill>
                <a:schemeClr val="bg1"/>
              </a:solidFill>
              <a:latin typeface="Helvetica" charset="0"/>
              <a:cs typeface="Helvetica" charset="0"/>
            </a:endParaRPr>
          </a:p>
        </p:txBody>
      </p:sp>
      <p:pic>
        <p:nvPicPr>
          <p:cNvPr id="6" name="Picture 71" descr="j0212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25" y="592138"/>
            <a:ext cx="3143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1"/>
          <p:cNvSpPr>
            <a:spLocks noChangeArrowheads="1"/>
          </p:cNvSpPr>
          <p:nvPr/>
        </p:nvSpPr>
        <p:spPr bwMode="auto">
          <a:xfrm>
            <a:off x="3521075" y="2190750"/>
            <a:ext cx="533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400"/>
              <a:t>"Everybody on this planet is separated by only six other people. Six degrees of separation. Between us and everybody else on this planet. The president of the United States. A gondolier in Venice…. It's not just the big names. It's anyone. A native in a rain forest. A Tierra del Fuegan. An Eskimo. I am bound to everyone on this planet by a trail of six people. It's a profound thought.  How every person is a new door, opening up into other worlds."</a:t>
            </a:r>
          </a:p>
        </p:txBody>
      </p:sp>
      <p:pic>
        <p:nvPicPr>
          <p:cNvPr id="8" name="Picture 10" descr="F-six-degrees-separation-guare-cov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877888"/>
            <a:ext cx="2800350"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9149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56558"/>
            <a:ext cx="9144000" cy="5715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1029413"/>
            <a:ext cx="6842125"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000" b="1">
                <a:solidFill>
                  <a:schemeClr val="bg1"/>
                </a:solidFill>
                <a:latin typeface="Helvetica" charset="0"/>
                <a:cs typeface="Helvetica" charset="0"/>
              </a:rPr>
              <a:t>WWW: 19 DEGREES OF SEPARATION</a:t>
            </a:r>
          </a:p>
        </p:txBody>
      </p:sp>
      <p:sp>
        <p:nvSpPr>
          <p:cNvPr id="6" name="Rectangle 2"/>
          <p:cNvSpPr>
            <a:spLocks/>
          </p:cNvSpPr>
          <p:nvPr/>
        </p:nvSpPr>
        <p:spPr bwMode="auto">
          <a:xfrm>
            <a:off x="288925" y="5973083"/>
            <a:ext cx="1920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1748" bIns="0">
            <a:spAutoFit/>
          </a:bodyPr>
          <a:lstStyle/>
          <a:p>
            <a:pPr marL="30163">
              <a:buClr>
                <a:srgbClr val="CC0000"/>
              </a:buClr>
              <a:buSzPct val="100000"/>
            </a:pPr>
            <a:r>
              <a:rPr lang="en-US" sz="1200">
                <a:solidFill>
                  <a:schemeClr val="bg1"/>
                </a:solidFill>
                <a:latin typeface="Helvetica" charset="0"/>
                <a:cs typeface="Trebuchet MS" charset="0"/>
                <a:sym typeface="Trebuchet MS" charset="0"/>
              </a:rPr>
              <a:t>Image by </a:t>
            </a:r>
            <a:r>
              <a:rPr lang="en-US" sz="1200" b="1">
                <a:solidFill>
                  <a:schemeClr val="bg1"/>
                </a:solidFill>
                <a:latin typeface="Helvetica" charset="0"/>
                <a:cs typeface="Trebuchet MS" charset="0"/>
                <a:sym typeface="Trebuchet MS" charset="0"/>
              </a:rPr>
              <a:t>Matthew Hurst</a:t>
            </a:r>
          </a:p>
          <a:p>
            <a:pPr marL="30163">
              <a:buClr>
                <a:srgbClr val="CC0000"/>
              </a:buClr>
              <a:buSzPct val="100000"/>
            </a:pPr>
            <a:r>
              <a:rPr lang="en-US" sz="1200" i="1">
                <a:solidFill>
                  <a:schemeClr val="bg1"/>
                </a:solidFill>
                <a:latin typeface="Helvetica" charset="0"/>
                <a:cs typeface="Trebuchet MS" charset="0"/>
                <a:sym typeface="Trebuchet MS" charset="0"/>
              </a:rPr>
              <a:t>Blogosphere</a:t>
            </a:r>
          </a:p>
        </p:txBody>
      </p:sp>
      <p:sp>
        <p:nvSpPr>
          <p:cNvPr id="7" name="TextBox 3"/>
          <p:cNvSpPr txBox="1">
            <a:spLocks noChangeArrowheads="1"/>
          </p:cNvSpPr>
          <p:nvPr/>
        </p:nvSpPr>
        <p:spPr bwMode="auto">
          <a:xfrm>
            <a:off x="6375400" y="6157233"/>
            <a:ext cx="269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900" b="1">
                <a:solidFill>
                  <a:srgbClr val="A6A6A6"/>
                </a:solidFill>
                <a:latin typeface="Helvetica" charset="0"/>
                <a:cs typeface="Helvetica" charset="0"/>
              </a:rPr>
              <a:t>Network Science: Random Graphs </a:t>
            </a:r>
            <a:r>
              <a:rPr lang="en-US" sz="600" i="1">
                <a:solidFill>
                  <a:srgbClr val="A6A6A6"/>
                </a:solidFill>
                <a:latin typeface="Helvetica" charset="0"/>
                <a:cs typeface="Helvetica" charset="0"/>
              </a:rPr>
              <a:t>January 31, 2011</a:t>
            </a:r>
          </a:p>
        </p:txBody>
      </p:sp>
    </p:spTree>
    <p:extLst>
      <p:ext uri="{BB962C8B-B14F-4D97-AF65-F5344CB8AC3E}">
        <p14:creationId xmlns:p14="http://schemas.microsoft.com/office/powerpoint/2010/main" val="31786474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48"/>
            <a:ext cx="8229600" cy="1143000"/>
          </a:xfrm>
        </p:spPr>
        <p:txBody>
          <a:bodyPr/>
          <a:lstStyle/>
          <a:p>
            <a:r>
              <a:rPr lang="en-US" dirty="0" smtClean="0">
                <a:solidFill>
                  <a:schemeClr val="accent3">
                    <a:lumMod val="75000"/>
                  </a:schemeClr>
                </a:solidFill>
              </a:rPr>
              <a:t>Bi-partite networks</a:t>
            </a:r>
            <a:endParaRPr lang="en-US" dirty="0">
              <a:solidFill>
                <a:schemeClr val="accent3">
                  <a:lumMod val="75000"/>
                </a:schemeClr>
              </a:solidFill>
            </a:endParaRPr>
          </a:p>
        </p:txBody>
      </p:sp>
      <p:pic>
        <p:nvPicPr>
          <p:cNvPr id="4" name="Picture 3" descr="F-G-bipartite1-Marci.jpg"/>
          <p:cNvPicPr>
            <a:picLocks noChangeAspect="1"/>
          </p:cNvPicPr>
          <p:nvPr/>
        </p:nvPicPr>
        <p:blipFill>
          <a:blip r:embed="rId3"/>
          <a:stretch>
            <a:fillRect/>
          </a:stretch>
        </p:blipFill>
        <p:spPr>
          <a:xfrm>
            <a:off x="228600" y="2837855"/>
            <a:ext cx="5692205" cy="3699933"/>
          </a:xfrm>
          <a:prstGeom prst="rect">
            <a:avLst/>
          </a:prstGeom>
        </p:spPr>
      </p:pic>
      <p:sp>
        <p:nvSpPr>
          <p:cNvPr id="5" name="Text Box 3"/>
          <p:cNvSpPr txBox="1">
            <a:spLocks noChangeArrowheads="1"/>
          </p:cNvSpPr>
          <p:nvPr/>
        </p:nvSpPr>
        <p:spPr bwMode="auto">
          <a:xfrm>
            <a:off x="457200" y="1154569"/>
            <a:ext cx="8094134" cy="2031325"/>
          </a:xfrm>
          <a:prstGeom prst="rect">
            <a:avLst/>
          </a:prstGeom>
          <a:noFill/>
          <a:ln w="9525">
            <a:noFill/>
            <a:miter lim="800000"/>
            <a:headEnd/>
            <a:tailEnd/>
          </a:ln>
        </p:spPr>
        <p:txBody>
          <a:bodyPr wrap="square">
            <a:prstTxWarp prst="textNoShape">
              <a:avLst/>
            </a:prstTxWarp>
            <a:spAutoFit/>
          </a:bodyPr>
          <a:lstStyle/>
          <a:p>
            <a:pPr marL="457200" indent="-457200"/>
            <a:r>
              <a:rPr lang="en-US" dirty="0"/>
              <a:t>bipartite graph (or </a:t>
            </a:r>
            <a:r>
              <a:rPr lang="en-US" dirty="0" err="1"/>
              <a:t>bigraph</a:t>
            </a:r>
            <a:r>
              <a:rPr lang="en-US" dirty="0"/>
              <a:t>) is a graph whose nodes can be divided into two disjoint sets U and V such that every link connects a node in U to one in V; that is, U and V are independent sets. </a:t>
            </a:r>
          </a:p>
          <a:p>
            <a:pPr marL="457200" indent="-457200"/>
            <a:endParaRPr lang="en-US" dirty="0"/>
          </a:p>
          <a:p>
            <a:pPr marL="457200" indent="-457200"/>
            <a:endParaRPr lang="en-US" dirty="0"/>
          </a:p>
          <a:p>
            <a:pPr marL="457200" indent="-457200"/>
            <a:endParaRPr lang="en-US" dirty="0"/>
          </a:p>
          <a:p>
            <a:pPr marL="457200" indent="-457200"/>
            <a:endParaRPr lang="en-US" sz="1800" dirty="0"/>
          </a:p>
        </p:txBody>
      </p:sp>
      <p:sp>
        <p:nvSpPr>
          <p:cNvPr id="6" name="TextBox 5"/>
          <p:cNvSpPr txBox="1"/>
          <p:nvPr/>
        </p:nvSpPr>
        <p:spPr>
          <a:xfrm>
            <a:off x="5997005" y="3556047"/>
            <a:ext cx="3223195" cy="1569660"/>
          </a:xfrm>
          <a:prstGeom prst="rect">
            <a:avLst/>
          </a:prstGeom>
          <a:noFill/>
        </p:spPr>
        <p:txBody>
          <a:bodyPr wrap="square" rtlCol="0">
            <a:spAutoFit/>
          </a:bodyPr>
          <a:lstStyle/>
          <a:p>
            <a:r>
              <a:rPr lang="hu-HU" sz="2400" b="1" dirty="0" smtClean="0">
                <a:latin typeface="Helvetica"/>
                <a:cs typeface="Helvetica"/>
              </a:rPr>
              <a:t>Examples:</a:t>
            </a:r>
            <a:br>
              <a:rPr lang="hu-HU" sz="2400" b="1" dirty="0" smtClean="0">
                <a:latin typeface="Helvetica"/>
                <a:cs typeface="Helvetica"/>
              </a:rPr>
            </a:br>
            <a:endParaRPr lang="hu-HU" sz="2400" b="1" dirty="0" smtClean="0">
              <a:latin typeface="Helvetica"/>
              <a:cs typeface="Helvetica"/>
            </a:endParaRPr>
          </a:p>
          <a:p>
            <a:r>
              <a:rPr lang="hu-HU" sz="1600" dirty="0" smtClean="0">
                <a:latin typeface="Helvetica"/>
                <a:cs typeface="Helvetica"/>
              </a:rPr>
              <a:t>Hollywood actor network</a:t>
            </a:r>
          </a:p>
          <a:p>
            <a:r>
              <a:rPr lang="hu-HU" sz="1600" dirty="0" smtClean="0">
                <a:latin typeface="Helvetica"/>
                <a:cs typeface="Helvetica"/>
              </a:rPr>
              <a:t>Collaboration networks</a:t>
            </a:r>
          </a:p>
          <a:p>
            <a:r>
              <a:rPr lang="hu-HU" sz="1600" dirty="0" smtClean="0">
                <a:latin typeface="Helvetica"/>
                <a:cs typeface="Helvetica"/>
              </a:rPr>
              <a:t>Disease network (diseasome)</a:t>
            </a:r>
          </a:p>
        </p:txBody>
      </p:sp>
      <p:sp>
        <p:nvSpPr>
          <p:cNvPr id="7" name="TextBox 6"/>
          <p:cNvSpPr txBox="1">
            <a:spLocks noChangeArrowheads="1"/>
          </p:cNvSpPr>
          <p:nvPr/>
        </p:nvSpPr>
        <p:spPr bwMode="auto">
          <a:xfrm>
            <a:off x="6553200" y="6537788"/>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smtClean="0">
                <a:solidFill>
                  <a:schemeClr val="bg1">
                    <a:lumMod val="65000"/>
                  </a:schemeClr>
                </a:solidFill>
                <a:latin typeface="Helvetica" pitchFamily="36" charset="0"/>
                <a:ea typeface="Helvetica" pitchFamily="36" charset="0"/>
                <a:cs typeface="Helvetica" pitchFamily="36" charset="0"/>
              </a:rPr>
              <a:t>Network Science: Graph Theory </a:t>
            </a:r>
            <a:r>
              <a:rPr lang="en-US" sz="600" i="1" dirty="0" smtClean="0">
                <a:solidFill>
                  <a:schemeClr val="bg1">
                    <a:lumMod val="65000"/>
                  </a:schemeClr>
                </a:solidFill>
                <a:latin typeface="Helvetica" pitchFamily="36" charset="0"/>
                <a:ea typeface="Helvetica" pitchFamily="36" charset="0"/>
                <a:cs typeface="Helvetica" pitchFamily="36" charset="0"/>
              </a:rPr>
              <a:t>January 24, 2011</a:t>
            </a:r>
            <a:endParaRPr lang="en-US" sz="600" i="1" dirty="0">
              <a:solidFill>
                <a:schemeClr val="bg1">
                  <a:lumMod val="65000"/>
                </a:schemeClr>
              </a:solidFill>
              <a:latin typeface="Helvetica" pitchFamily="36" charset="0"/>
              <a:ea typeface="Helvetica" pitchFamily="36" charset="0"/>
              <a:cs typeface="Helvetica" pitchFamily="36" charset="0"/>
            </a:endParaRPr>
          </a:p>
        </p:txBody>
      </p:sp>
    </p:spTree>
    <p:extLst>
      <p:ext uri="{BB962C8B-B14F-4D97-AF65-F5344CB8AC3E}">
        <p14:creationId xmlns:p14="http://schemas.microsoft.com/office/powerpoint/2010/main" val="30413248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
            <a:ext cx="8229600" cy="1143000"/>
          </a:xfrm>
        </p:spPr>
        <p:txBody>
          <a:bodyPr>
            <a:noAutofit/>
          </a:bodyPr>
          <a:lstStyle/>
          <a:p>
            <a:pPr lvl="0"/>
            <a:r>
              <a:rPr lang="en-US" sz="3200" b="1" dirty="0" smtClean="0">
                <a:solidFill>
                  <a:schemeClr val="accent3">
                    <a:lumMod val="75000"/>
                  </a:schemeClr>
                </a:solidFill>
                <a:latin typeface="Helvetica" pitchFamily="36" charset="0"/>
                <a:ea typeface="Helvetica" pitchFamily="36" charset="0"/>
                <a:cs typeface="Helvetica" pitchFamily="36" charset="0"/>
              </a:rPr>
              <a:t>GENE NETWORK – DISEASE NETWORK</a:t>
            </a:r>
            <a:br>
              <a:rPr lang="en-US" sz="3200" b="1" dirty="0" smtClean="0">
                <a:solidFill>
                  <a:schemeClr val="accent3">
                    <a:lumMod val="75000"/>
                  </a:schemeClr>
                </a:solidFill>
                <a:latin typeface="Helvetica" pitchFamily="36" charset="0"/>
                <a:ea typeface="Helvetica" pitchFamily="36" charset="0"/>
                <a:cs typeface="Helvetica" pitchFamily="36" charset="0"/>
              </a:rPr>
            </a:br>
            <a:endParaRPr lang="en-US" sz="3200" dirty="0">
              <a:solidFill>
                <a:schemeClr val="accent3">
                  <a:lumMod val="75000"/>
                </a:schemeClr>
              </a:solidFill>
            </a:endParaRPr>
          </a:p>
        </p:txBody>
      </p:sp>
      <p:grpSp>
        <p:nvGrpSpPr>
          <p:cNvPr id="4" name="Group 2"/>
          <p:cNvGrpSpPr>
            <a:grpSpLocks/>
          </p:cNvGrpSpPr>
          <p:nvPr/>
        </p:nvGrpSpPr>
        <p:grpSpPr bwMode="auto">
          <a:xfrm>
            <a:off x="194390" y="2646613"/>
            <a:ext cx="2962275" cy="3099594"/>
            <a:chOff x="96" y="1152"/>
            <a:chExt cx="1866" cy="2343"/>
          </a:xfrm>
        </p:grpSpPr>
        <p:pic>
          <p:nvPicPr>
            <p:cNvPr id="5" name="Picture 3"/>
            <p:cNvPicPr>
              <a:picLocks noChangeAspect="1" noChangeArrowheads="1"/>
            </p:cNvPicPr>
            <p:nvPr/>
          </p:nvPicPr>
          <p:blipFill>
            <a:blip r:embed="rId3"/>
            <a:srcRect t="23914" r="65213" b="36473"/>
            <a:stretch>
              <a:fillRect/>
            </a:stretch>
          </p:blipFill>
          <p:spPr bwMode="auto">
            <a:xfrm>
              <a:off x="96" y="1152"/>
              <a:ext cx="1866" cy="1968"/>
            </a:xfrm>
            <a:prstGeom prst="rect">
              <a:avLst/>
            </a:prstGeom>
            <a:noFill/>
            <a:ln w="9525">
              <a:noFill/>
              <a:miter lim="800000"/>
              <a:headEnd/>
              <a:tailEnd/>
            </a:ln>
          </p:spPr>
        </p:pic>
        <p:sp>
          <p:nvSpPr>
            <p:cNvPr id="6" name="Text Box 4"/>
            <p:cNvSpPr txBox="1">
              <a:spLocks noChangeArrowheads="1"/>
            </p:cNvSpPr>
            <p:nvPr/>
          </p:nvSpPr>
          <p:spPr bwMode="auto">
            <a:xfrm>
              <a:off x="432" y="3216"/>
              <a:ext cx="1237" cy="279"/>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altLang="ko-KR" b="1" dirty="0">
                  <a:solidFill>
                    <a:srgbClr val="800000"/>
                  </a:solidFill>
                  <a:latin typeface="Helvetica"/>
                  <a:cs typeface="Helvetica"/>
                </a:rPr>
                <a:t>Gene network</a:t>
              </a:r>
              <a:endParaRPr lang="en-US" b="1" dirty="0">
                <a:solidFill>
                  <a:srgbClr val="800000"/>
                </a:solidFill>
                <a:latin typeface="Helvetica"/>
                <a:cs typeface="Helvetica"/>
              </a:endParaRPr>
            </a:p>
          </p:txBody>
        </p:sp>
      </p:grpSp>
      <p:grpSp>
        <p:nvGrpSpPr>
          <p:cNvPr id="7" name="Group 5"/>
          <p:cNvGrpSpPr>
            <a:grpSpLocks/>
          </p:cNvGrpSpPr>
          <p:nvPr/>
        </p:nvGrpSpPr>
        <p:grpSpPr bwMode="auto">
          <a:xfrm>
            <a:off x="3097753" y="2047765"/>
            <a:ext cx="2979098" cy="4418519"/>
            <a:chOff x="1638" y="107"/>
            <a:chExt cx="2298" cy="4090"/>
          </a:xfrm>
        </p:grpSpPr>
        <p:pic>
          <p:nvPicPr>
            <p:cNvPr id="8" name="Picture 6"/>
            <p:cNvPicPr>
              <a:picLocks noChangeAspect="1" noChangeArrowheads="1"/>
            </p:cNvPicPr>
            <p:nvPr/>
          </p:nvPicPr>
          <p:blipFill>
            <a:blip r:embed="rId3"/>
            <a:srcRect l="35683" t="3622" r="32103" b="20049"/>
            <a:stretch>
              <a:fillRect/>
            </a:stretch>
          </p:blipFill>
          <p:spPr bwMode="auto">
            <a:xfrm>
              <a:off x="2098" y="405"/>
              <a:ext cx="1728" cy="3792"/>
            </a:xfrm>
            <a:prstGeom prst="rect">
              <a:avLst/>
            </a:prstGeom>
            <a:noFill/>
            <a:ln w="9525">
              <a:noFill/>
              <a:miter lim="800000"/>
              <a:headEnd/>
              <a:tailEnd/>
            </a:ln>
          </p:spPr>
        </p:pic>
        <p:sp>
          <p:nvSpPr>
            <p:cNvPr id="9" name="Text Box 7"/>
            <p:cNvSpPr txBox="1">
              <a:spLocks noChangeArrowheads="1"/>
            </p:cNvSpPr>
            <p:nvPr/>
          </p:nvSpPr>
          <p:spPr bwMode="auto">
            <a:xfrm>
              <a:off x="1968" y="584"/>
              <a:ext cx="816" cy="285"/>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altLang="ko-KR" sz="1400" b="0" dirty="0">
                  <a:latin typeface="Helvetica"/>
                  <a:cs typeface="Helvetica"/>
                </a:rPr>
                <a:t>GENOME</a:t>
              </a:r>
              <a:endParaRPr lang="en-US" sz="1400" b="0" dirty="0">
                <a:latin typeface="Helvetica"/>
                <a:cs typeface="Helvetica"/>
              </a:endParaRPr>
            </a:p>
          </p:txBody>
        </p:sp>
        <p:sp>
          <p:nvSpPr>
            <p:cNvPr id="10" name="Text Box 8"/>
            <p:cNvSpPr txBox="1">
              <a:spLocks noChangeArrowheads="1"/>
            </p:cNvSpPr>
            <p:nvPr/>
          </p:nvSpPr>
          <p:spPr bwMode="auto">
            <a:xfrm>
              <a:off x="2962" y="166"/>
              <a:ext cx="912" cy="285"/>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altLang="ko-KR" sz="1400" dirty="0">
                  <a:latin typeface="Helvetica"/>
                  <a:cs typeface="Helvetica"/>
                </a:rPr>
                <a:t>PHENOME</a:t>
              </a:r>
            </a:p>
          </p:txBody>
        </p:sp>
        <p:sp>
          <p:nvSpPr>
            <p:cNvPr id="11" name="AutoShape 9"/>
            <p:cNvSpPr>
              <a:spLocks noChangeArrowheads="1"/>
            </p:cNvSpPr>
            <p:nvPr/>
          </p:nvSpPr>
          <p:spPr bwMode="auto">
            <a:xfrm>
              <a:off x="1920" y="117"/>
              <a:ext cx="2016" cy="4080"/>
            </a:xfrm>
            <a:prstGeom prst="roundRect">
              <a:avLst>
                <a:gd name="adj" fmla="val 16667"/>
              </a:avLst>
            </a:prstGeom>
            <a:noFill/>
            <a:ln w="28575">
              <a:solidFill>
                <a:srgbClr val="FFCC00"/>
              </a:solidFill>
              <a:round/>
              <a:headEnd/>
              <a:tailEnd/>
            </a:ln>
          </p:spPr>
          <p:txBody>
            <a:bodyPr wrap="none" anchor="ctr">
              <a:prstTxWarp prst="textNoShape">
                <a:avLst/>
              </a:prstTxWarp>
            </a:bodyPr>
            <a:lstStyle/>
            <a:p>
              <a:pPr algn="ctr" eaLnBrk="0" hangingPunct="0">
                <a:spcBef>
                  <a:spcPct val="50000"/>
                </a:spcBef>
              </a:pPr>
              <a:endParaRPr lang="hu-HU"/>
            </a:p>
          </p:txBody>
        </p:sp>
        <p:sp>
          <p:nvSpPr>
            <p:cNvPr id="12" name="Text Box 10"/>
            <p:cNvSpPr txBox="1">
              <a:spLocks noChangeArrowheads="1"/>
            </p:cNvSpPr>
            <p:nvPr/>
          </p:nvSpPr>
          <p:spPr bwMode="auto">
            <a:xfrm>
              <a:off x="1638" y="107"/>
              <a:ext cx="1276" cy="313"/>
            </a:xfrm>
            <a:prstGeom prst="rect">
              <a:avLst/>
            </a:prstGeom>
            <a:solidFill>
              <a:srgbClr val="FFCC00"/>
            </a:solidFill>
            <a:ln w="9525">
              <a:noFill/>
              <a:miter lim="800000"/>
              <a:headEnd/>
              <a:tailEnd/>
            </a:ln>
          </p:spPr>
          <p:txBody>
            <a:bodyPr wrap="square">
              <a:prstTxWarp prst="textNoShape">
                <a:avLst/>
              </a:prstTxWarp>
              <a:spAutoFit/>
            </a:bodyPr>
            <a:lstStyle/>
            <a:p>
              <a:pPr algn="ctr" eaLnBrk="0" fontAlgn="ctr" hangingPunct="0">
                <a:spcBef>
                  <a:spcPct val="50000"/>
                </a:spcBef>
              </a:pPr>
              <a:r>
                <a:rPr lang="en-US" altLang="ko-KR" sz="1600" b="1" dirty="0">
                  <a:latin typeface="Helvetica"/>
                  <a:cs typeface="Helvetica"/>
                </a:rPr>
                <a:t>DISEASOME  </a:t>
              </a:r>
              <a:endParaRPr lang="en-US" sz="1600" b="1" dirty="0">
                <a:latin typeface="Helvetica"/>
                <a:cs typeface="Helvetica"/>
              </a:endParaRPr>
            </a:p>
          </p:txBody>
        </p:sp>
      </p:grpSp>
      <p:grpSp>
        <p:nvGrpSpPr>
          <p:cNvPr id="13" name="Group 11"/>
          <p:cNvGrpSpPr>
            <a:grpSpLocks/>
          </p:cNvGrpSpPr>
          <p:nvPr/>
        </p:nvGrpSpPr>
        <p:grpSpPr bwMode="auto">
          <a:xfrm>
            <a:off x="6307320" y="2629684"/>
            <a:ext cx="2667000" cy="3290094"/>
            <a:chOff x="3984" y="1056"/>
            <a:chExt cx="1680" cy="2487"/>
          </a:xfrm>
        </p:grpSpPr>
        <p:pic>
          <p:nvPicPr>
            <p:cNvPr id="14" name="Picture 12"/>
            <p:cNvPicPr>
              <a:picLocks noChangeAspect="1" noChangeArrowheads="1"/>
            </p:cNvPicPr>
            <p:nvPr/>
          </p:nvPicPr>
          <p:blipFill>
            <a:blip r:embed="rId4"/>
            <a:srcRect l="68791" t="20049" b="35507"/>
            <a:stretch>
              <a:fillRect/>
            </a:stretch>
          </p:blipFill>
          <p:spPr bwMode="auto">
            <a:xfrm>
              <a:off x="3984" y="1056"/>
              <a:ext cx="1680" cy="2208"/>
            </a:xfrm>
            <a:prstGeom prst="rect">
              <a:avLst/>
            </a:prstGeom>
            <a:noFill/>
            <a:ln w="9525">
              <a:noFill/>
              <a:miter lim="800000"/>
              <a:headEnd/>
              <a:tailEnd/>
            </a:ln>
          </p:spPr>
        </p:pic>
        <p:sp>
          <p:nvSpPr>
            <p:cNvPr id="15" name="Text Box 13"/>
            <p:cNvSpPr txBox="1">
              <a:spLocks noChangeArrowheads="1"/>
            </p:cNvSpPr>
            <p:nvPr/>
          </p:nvSpPr>
          <p:spPr bwMode="auto">
            <a:xfrm>
              <a:off x="4176" y="3264"/>
              <a:ext cx="1344" cy="279"/>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altLang="ko-KR" b="1" dirty="0">
                  <a:solidFill>
                    <a:srgbClr val="800000"/>
                  </a:solidFill>
                  <a:latin typeface="Helvetica"/>
                  <a:cs typeface="Helvetica"/>
                </a:rPr>
                <a:t>Disease network</a:t>
              </a:r>
            </a:p>
          </p:txBody>
        </p:sp>
      </p:grpSp>
      <p:sp>
        <p:nvSpPr>
          <p:cNvPr id="16" name="TextBox 13"/>
          <p:cNvSpPr txBox="1">
            <a:spLocks noChangeArrowheads="1"/>
          </p:cNvSpPr>
          <p:nvPr/>
        </p:nvSpPr>
        <p:spPr bwMode="auto">
          <a:xfrm>
            <a:off x="135121" y="6466284"/>
            <a:ext cx="4164947" cy="276999"/>
          </a:xfrm>
          <a:prstGeom prst="rect">
            <a:avLst/>
          </a:prstGeom>
          <a:noFill/>
          <a:ln w="9525">
            <a:noFill/>
            <a:miter lim="800000"/>
            <a:headEnd/>
            <a:tailEnd/>
          </a:ln>
        </p:spPr>
        <p:txBody>
          <a:bodyPr wrap="none">
            <a:prstTxWarp prst="textNoShape">
              <a:avLst/>
            </a:prstTxWarp>
            <a:spAutoFit/>
          </a:bodyPr>
          <a:lstStyle/>
          <a:p>
            <a:pPr algn="ctr" eaLnBrk="0" hangingPunct="0">
              <a:spcBef>
                <a:spcPct val="50000"/>
              </a:spcBef>
            </a:pPr>
            <a:r>
              <a:rPr lang="en-US" sz="1200" i="1" dirty="0" err="1">
                <a:latin typeface="Helvetica"/>
                <a:cs typeface="Helvetica"/>
              </a:rPr>
              <a:t>Goh</a:t>
            </a:r>
            <a:r>
              <a:rPr lang="en-US" sz="1200" i="1" dirty="0">
                <a:latin typeface="Helvetica"/>
                <a:cs typeface="Helvetica"/>
              </a:rPr>
              <a:t>, </a:t>
            </a:r>
            <a:r>
              <a:rPr lang="en-US" sz="1200" i="1" dirty="0" err="1">
                <a:latin typeface="Helvetica"/>
                <a:cs typeface="Helvetica"/>
              </a:rPr>
              <a:t>Cusick</a:t>
            </a:r>
            <a:r>
              <a:rPr lang="en-US" sz="1200" i="1" dirty="0">
                <a:latin typeface="Helvetica"/>
                <a:cs typeface="Helvetica"/>
              </a:rPr>
              <a:t>, Valle, Childs, Vidal &amp; </a:t>
            </a:r>
            <a:r>
              <a:rPr lang="en-US" sz="1200" i="1" dirty="0" err="1">
                <a:latin typeface="Helvetica"/>
                <a:cs typeface="Helvetica"/>
              </a:rPr>
              <a:t>Barabási</a:t>
            </a:r>
            <a:r>
              <a:rPr lang="en-US" sz="1200" i="1" dirty="0">
                <a:latin typeface="Helvetica"/>
                <a:cs typeface="Helvetica"/>
              </a:rPr>
              <a:t>, PNAS (2007)</a:t>
            </a:r>
          </a:p>
        </p:txBody>
      </p:sp>
      <p:sp>
        <p:nvSpPr>
          <p:cNvPr id="18" name="TextBox 17"/>
          <p:cNvSpPr txBox="1">
            <a:spLocks noChangeArrowheads="1"/>
          </p:cNvSpPr>
          <p:nvPr/>
        </p:nvSpPr>
        <p:spPr bwMode="auto">
          <a:xfrm>
            <a:off x="6459720" y="6632584"/>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smtClean="0">
                <a:solidFill>
                  <a:schemeClr val="bg1">
                    <a:lumMod val="65000"/>
                  </a:schemeClr>
                </a:solidFill>
                <a:latin typeface="Helvetica" pitchFamily="36" charset="0"/>
                <a:ea typeface="Helvetica" pitchFamily="36" charset="0"/>
                <a:cs typeface="Helvetica" pitchFamily="36" charset="0"/>
              </a:rPr>
              <a:t>Network Science: Graph Theory </a:t>
            </a:r>
            <a:r>
              <a:rPr lang="en-US" sz="600" i="1" dirty="0" smtClean="0">
                <a:solidFill>
                  <a:schemeClr val="bg1">
                    <a:lumMod val="65000"/>
                  </a:schemeClr>
                </a:solidFill>
                <a:latin typeface="Helvetica" pitchFamily="36" charset="0"/>
                <a:ea typeface="Helvetica" pitchFamily="36" charset="0"/>
                <a:cs typeface="Helvetica" pitchFamily="36" charset="0"/>
              </a:rPr>
              <a:t>January 24, 2011</a:t>
            </a:r>
            <a:endParaRPr lang="en-US" sz="600" i="1" dirty="0">
              <a:solidFill>
                <a:schemeClr val="bg1">
                  <a:lumMod val="65000"/>
                </a:schemeClr>
              </a:solidFill>
              <a:latin typeface="Helvetica" pitchFamily="36" charset="0"/>
              <a:ea typeface="Helvetica" pitchFamily="36" charset="0"/>
              <a:cs typeface="Helvetica" pitchFamily="36" charset="0"/>
            </a:endParaRPr>
          </a:p>
        </p:txBody>
      </p:sp>
    </p:spTree>
    <p:extLst>
      <p:ext uri="{BB962C8B-B14F-4D97-AF65-F5344CB8AC3E}">
        <p14:creationId xmlns:p14="http://schemas.microsoft.com/office/powerpoint/2010/main" val="3517969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58"/>
            <a:ext cx="8229600" cy="1143000"/>
          </a:xfrm>
        </p:spPr>
        <p:txBody>
          <a:bodyPr/>
          <a:lstStyle/>
          <a:p>
            <a:r>
              <a:rPr lang="en-US" dirty="0" smtClean="0">
                <a:solidFill>
                  <a:schemeClr val="accent3">
                    <a:lumMod val="75000"/>
                  </a:schemeClr>
                </a:solidFill>
              </a:rPr>
              <a:t>The </a:t>
            </a:r>
            <a:r>
              <a:rPr lang="en-US" dirty="0" err="1" smtClean="0">
                <a:solidFill>
                  <a:schemeClr val="accent3">
                    <a:lumMod val="75000"/>
                  </a:schemeClr>
                </a:solidFill>
              </a:rPr>
              <a:t>diseasome</a:t>
            </a:r>
            <a:endParaRPr lang="en-US" dirty="0">
              <a:solidFill>
                <a:schemeClr val="accent3">
                  <a:lumMod val="75000"/>
                </a:schemeClr>
              </a:solidFill>
            </a:endParaRPr>
          </a:p>
        </p:txBody>
      </p:sp>
      <p:pic>
        <p:nvPicPr>
          <p:cNvPr id="4" name="Picture 3"/>
          <p:cNvPicPr>
            <a:picLocks noChangeAspect="1" noChangeArrowheads="1"/>
          </p:cNvPicPr>
          <p:nvPr/>
        </p:nvPicPr>
        <p:blipFill>
          <a:blip r:embed="rId3"/>
          <a:srcRect/>
          <a:stretch>
            <a:fillRect/>
          </a:stretch>
        </p:blipFill>
        <p:spPr bwMode="auto">
          <a:xfrm>
            <a:off x="297255" y="1856234"/>
            <a:ext cx="7283255" cy="4009274"/>
          </a:xfrm>
          <a:prstGeom prst="rect">
            <a:avLst/>
          </a:prstGeom>
          <a:noFill/>
          <a:ln w="9525">
            <a:noFill/>
            <a:miter lim="800000"/>
            <a:headEnd/>
            <a:tailEnd/>
          </a:ln>
        </p:spPr>
      </p:pic>
      <p:pic>
        <p:nvPicPr>
          <p:cNvPr id="5" name="Picture 5"/>
          <p:cNvPicPr>
            <a:picLocks noChangeAspect="1" noChangeArrowheads="1"/>
          </p:cNvPicPr>
          <p:nvPr/>
        </p:nvPicPr>
        <p:blipFill>
          <a:blip r:embed="rId4"/>
          <a:srcRect/>
          <a:stretch>
            <a:fillRect/>
          </a:stretch>
        </p:blipFill>
        <p:spPr bwMode="auto">
          <a:xfrm>
            <a:off x="7815576" y="1813465"/>
            <a:ext cx="1250950" cy="2667000"/>
          </a:xfrm>
          <a:prstGeom prst="rect">
            <a:avLst/>
          </a:prstGeom>
          <a:noFill/>
          <a:ln w="9525">
            <a:noFill/>
            <a:miter lim="800000"/>
            <a:headEnd/>
            <a:tailEnd/>
          </a:ln>
        </p:spPr>
      </p:pic>
      <p:pic>
        <p:nvPicPr>
          <p:cNvPr id="6" name="Picture 6"/>
          <p:cNvPicPr>
            <a:picLocks noChangeAspect="1" noChangeArrowheads="1"/>
          </p:cNvPicPr>
          <p:nvPr/>
        </p:nvPicPr>
        <p:blipFill>
          <a:blip r:embed="rId5"/>
          <a:srcRect/>
          <a:stretch>
            <a:fillRect/>
          </a:stretch>
        </p:blipFill>
        <p:spPr bwMode="auto">
          <a:xfrm>
            <a:off x="8209648" y="4548953"/>
            <a:ext cx="799232" cy="2065867"/>
          </a:xfrm>
          <a:prstGeom prst="rect">
            <a:avLst/>
          </a:prstGeom>
          <a:noFill/>
          <a:ln w="9525">
            <a:noFill/>
            <a:miter lim="800000"/>
            <a:headEnd/>
            <a:tailEnd/>
          </a:ln>
        </p:spPr>
      </p:pic>
    </p:spTree>
    <p:extLst>
      <p:ext uri="{BB962C8B-B14F-4D97-AF65-F5344CB8AC3E}">
        <p14:creationId xmlns:p14="http://schemas.microsoft.com/office/powerpoint/2010/main" val="29602189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ergio\Dropbox\iCTNet_paper_analysis\MEDIC net analysis plots\GWAS_n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74" r="12236"/>
          <a:stretch/>
        </p:blipFill>
        <p:spPr bwMode="auto">
          <a:xfrm>
            <a:off x="228600" y="2217893"/>
            <a:ext cx="2743200" cy="227451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ergio\Dropbox\iCTNet_paper_analysis\MEDIC net analysis plots\OMIM_ne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704" r="18376"/>
          <a:stretch/>
        </p:blipFill>
        <p:spPr bwMode="auto">
          <a:xfrm>
            <a:off x="5330095" y="1833561"/>
            <a:ext cx="2982091" cy="29704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32048" y="1390077"/>
            <a:ext cx="788999" cy="369332"/>
          </a:xfrm>
          <a:prstGeom prst="rect">
            <a:avLst/>
          </a:prstGeom>
          <a:noFill/>
        </p:spPr>
        <p:txBody>
          <a:bodyPr wrap="none" rtlCol="0">
            <a:spAutoFit/>
          </a:bodyPr>
          <a:lstStyle/>
          <a:p>
            <a:r>
              <a:rPr lang="en-US" dirty="0" smtClean="0"/>
              <a:t>OMIM</a:t>
            </a:r>
            <a:endParaRPr lang="en-US" dirty="0"/>
          </a:p>
        </p:txBody>
      </p:sp>
      <p:sp>
        <p:nvSpPr>
          <p:cNvPr id="9" name="TextBox 8"/>
          <p:cNvSpPr txBox="1"/>
          <p:nvPr/>
        </p:nvSpPr>
        <p:spPr>
          <a:xfrm>
            <a:off x="1524000" y="1541502"/>
            <a:ext cx="763094" cy="369332"/>
          </a:xfrm>
          <a:prstGeom prst="rect">
            <a:avLst/>
          </a:prstGeom>
          <a:noFill/>
        </p:spPr>
        <p:txBody>
          <a:bodyPr wrap="none" rtlCol="0">
            <a:spAutoFit/>
          </a:bodyPr>
          <a:lstStyle/>
          <a:p>
            <a:r>
              <a:rPr lang="en-US" dirty="0" smtClean="0"/>
              <a:t>GWAS</a:t>
            </a:r>
            <a:endParaRPr lang="en-US" dirty="0"/>
          </a:p>
        </p:txBody>
      </p:sp>
      <p:sp>
        <p:nvSpPr>
          <p:cNvPr id="4" name="TextBox 3"/>
          <p:cNvSpPr txBox="1"/>
          <p:nvPr/>
        </p:nvSpPr>
        <p:spPr>
          <a:xfrm>
            <a:off x="762000" y="5257800"/>
            <a:ext cx="1650901" cy="923330"/>
          </a:xfrm>
          <a:prstGeom prst="rect">
            <a:avLst/>
          </a:prstGeom>
          <a:noFill/>
        </p:spPr>
        <p:txBody>
          <a:bodyPr wrap="none" rtlCol="0">
            <a:spAutoFit/>
          </a:bodyPr>
          <a:lstStyle/>
          <a:p>
            <a:r>
              <a:rPr lang="en-US" dirty="0" smtClean="0"/>
              <a:t>1547 nodes</a:t>
            </a:r>
          </a:p>
          <a:p>
            <a:r>
              <a:rPr lang="en-US" dirty="0" smtClean="0"/>
              <a:t>2010 edges</a:t>
            </a:r>
          </a:p>
          <a:p>
            <a:r>
              <a:rPr lang="en-US" dirty="0" smtClean="0"/>
              <a:t>Ratio N/E= 0.77</a:t>
            </a:r>
            <a:endParaRPr lang="en-US" dirty="0"/>
          </a:p>
        </p:txBody>
      </p:sp>
      <p:sp>
        <p:nvSpPr>
          <p:cNvPr id="12" name="TextBox 11"/>
          <p:cNvSpPr txBox="1"/>
          <p:nvPr/>
        </p:nvSpPr>
        <p:spPr>
          <a:xfrm>
            <a:off x="5995689" y="5257800"/>
            <a:ext cx="1650901" cy="923330"/>
          </a:xfrm>
          <a:prstGeom prst="rect">
            <a:avLst/>
          </a:prstGeom>
          <a:noFill/>
        </p:spPr>
        <p:txBody>
          <a:bodyPr wrap="none" rtlCol="0">
            <a:spAutoFit/>
          </a:bodyPr>
          <a:lstStyle/>
          <a:p>
            <a:r>
              <a:rPr lang="en-US" dirty="0" smtClean="0"/>
              <a:t>2265 nodes</a:t>
            </a:r>
          </a:p>
          <a:p>
            <a:r>
              <a:rPr lang="en-US" dirty="0" smtClean="0"/>
              <a:t>2228 edges</a:t>
            </a:r>
          </a:p>
          <a:p>
            <a:r>
              <a:rPr lang="en-US" dirty="0" smtClean="0"/>
              <a:t>Ratio N/E= 1.01</a:t>
            </a:r>
            <a:endParaRPr lang="en-US" dirty="0"/>
          </a:p>
        </p:txBody>
      </p:sp>
    </p:spTree>
    <p:extLst>
      <p:ext uri="{BB962C8B-B14F-4D97-AF65-F5344CB8AC3E}">
        <p14:creationId xmlns:p14="http://schemas.microsoft.com/office/powerpoint/2010/main" val="16171877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60768" y="4835942"/>
            <a:ext cx="788999" cy="369332"/>
          </a:xfrm>
          <a:prstGeom prst="rect">
            <a:avLst/>
          </a:prstGeom>
          <a:noFill/>
        </p:spPr>
        <p:txBody>
          <a:bodyPr wrap="none" rtlCol="0">
            <a:spAutoFit/>
          </a:bodyPr>
          <a:lstStyle/>
          <a:p>
            <a:r>
              <a:rPr lang="en-US" dirty="0" smtClean="0"/>
              <a:t>OMIM</a:t>
            </a:r>
            <a:endParaRPr lang="en-US" dirty="0"/>
          </a:p>
        </p:txBody>
      </p:sp>
      <p:sp>
        <p:nvSpPr>
          <p:cNvPr id="9" name="TextBox 8"/>
          <p:cNvSpPr txBox="1"/>
          <p:nvPr/>
        </p:nvSpPr>
        <p:spPr>
          <a:xfrm>
            <a:off x="1586673" y="2264450"/>
            <a:ext cx="763094" cy="369332"/>
          </a:xfrm>
          <a:prstGeom prst="rect">
            <a:avLst/>
          </a:prstGeom>
          <a:noFill/>
        </p:spPr>
        <p:txBody>
          <a:bodyPr wrap="none" rtlCol="0">
            <a:spAutoFit/>
          </a:bodyPr>
          <a:lstStyle/>
          <a:p>
            <a:r>
              <a:rPr lang="en-US" dirty="0" smtClean="0"/>
              <a:t>GWAS</a:t>
            </a:r>
            <a:endParaRPr lang="en-US" dirty="0"/>
          </a:p>
        </p:txBody>
      </p:sp>
      <p:sp>
        <p:nvSpPr>
          <p:cNvPr id="5" name="TextBox 4"/>
          <p:cNvSpPr txBox="1"/>
          <p:nvPr/>
        </p:nvSpPr>
        <p:spPr>
          <a:xfrm>
            <a:off x="2667000" y="120134"/>
            <a:ext cx="4798309" cy="584776"/>
          </a:xfrm>
          <a:prstGeom prst="rect">
            <a:avLst/>
          </a:prstGeom>
          <a:noFill/>
        </p:spPr>
        <p:txBody>
          <a:bodyPr wrap="none" rtlCol="0">
            <a:spAutoFit/>
          </a:bodyPr>
          <a:lstStyle/>
          <a:p>
            <a:r>
              <a:rPr lang="en-US" sz="3200" dirty="0" smtClean="0">
                <a:solidFill>
                  <a:schemeClr val="accent3">
                    <a:lumMod val="75000"/>
                  </a:schemeClr>
                </a:solidFill>
              </a:rPr>
              <a:t>Summary network statistics</a:t>
            </a:r>
            <a:endParaRPr lang="en-US" sz="3200" dirty="0">
              <a:solidFill>
                <a:schemeClr val="accent3">
                  <a:lumMod val="75000"/>
                </a:schemeClr>
              </a:solidFill>
            </a:endParaRPr>
          </a:p>
        </p:txBody>
      </p:sp>
      <p:grpSp>
        <p:nvGrpSpPr>
          <p:cNvPr id="13" name="Group 12"/>
          <p:cNvGrpSpPr/>
          <p:nvPr/>
        </p:nvGrpSpPr>
        <p:grpSpPr>
          <a:xfrm>
            <a:off x="2577846" y="3799340"/>
            <a:ext cx="4853553" cy="2307168"/>
            <a:chOff x="2590800" y="3041576"/>
            <a:chExt cx="3848100" cy="1454224"/>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625" t="7667" r="39875" b="70667"/>
            <a:stretch/>
          </p:blipFill>
          <p:spPr bwMode="auto">
            <a:xfrm>
              <a:off x="2590800" y="3041576"/>
              <a:ext cx="3848100" cy="145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546475" y="3810000"/>
              <a:ext cx="720725" cy="155575"/>
            </a:xfrm>
            <a:prstGeom prst="rect">
              <a:avLst/>
            </a:prstGeom>
            <a:solidFill>
              <a:srgbClr val="FFC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35337" y="4127500"/>
              <a:ext cx="990600" cy="155575"/>
            </a:xfrm>
            <a:prstGeom prst="rect">
              <a:avLst/>
            </a:prstGeom>
            <a:solidFill>
              <a:srgbClr val="FFC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4401" y="3848893"/>
              <a:ext cx="914400" cy="77788"/>
            </a:xfrm>
            <a:prstGeom prst="rect">
              <a:avLst/>
            </a:prstGeom>
            <a:solidFill>
              <a:srgbClr val="FFC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590799" y="1227848"/>
            <a:ext cx="4853553" cy="2368046"/>
            <a:chOff x="2590800" y="5213004"/>
            <a:chExt cx="3848100" cy="1492596"/>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8875" t="6667" r="40500" b="72000"/>
            <a:stretch/>
          </p:blipFill>
          <p:spPr bwMode="auto">
            <a:xfrm>
              <a:off x="2590800" y="5213004"/>
              <a:ext cx="3848100" cy="1492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535362" y="6099174"/>
              <a:ext cx="720725" cy="155575"/>
            </a:xfrm>
            <a:prstGeom prst="rect">
              <a:avLst/>
            </a:prstGeom>
            <a:solidFill>
              <a:srgbClr val="FFC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24224" y="6416674"/>
              <a:ext cx="990600" cy="155575"/>
            </a:xfrm>
            <a:prstGeom prst="rect">
              <a:avLst/>
            </a:prstGeom>
            <a:solidFill>
              <a:srgbClr val="FFC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800600" y="6138067"/>
              <a:ext cx="914400" cy="77788"/>
            </a:xfrm>
            <a:prstGeom prst="rect">
              <a:avLst/>
            </a:prstGeom>
            <a:solidFill>
              <a:srgbClr val="FFC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57909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68"/>
            <a:ext cx="8229600" cy="1143000"/>
          </a:xfrm>
        </p:spPr>
        <p:txBody>
          <a:bodyPr/>
          <a:lstStyle/>
          <a:p>
            <a:r>
              <a:rPr lang="en-US" dirty="0" smtClean="0">
                <a:solidFill>
                  <a:schemeClr val="accent3">
                    <a:lumMod val="75000"/>
                  </a:schemeClr>
                </a:solidFill>
              </a:rPr>
              <a:t>Networks as complex systems</a:t>
            </a:r>
            <a:endParaRPr lang="en-US" dirty="0">
              <a:solidFill>
                <a:schemeClr val="accent3">
                  <a:lumMod val="75000"/>
                </a:schemeClr>
              </a:solidFill>
            </a:endParaRPr>
          </a:p>
        </p:txBody>
      </p:sp>
      <p:sp>
        <p:nvSpPr>
          <p:cNvPr id="23" name="Rectangle 2"/>
          <p:cNvSpPr>
            <a:spLocks/>
          </p:cNvSpPr>
          <p:nvPr/>
        </p:nvSpPr>
        <p:spPr bwMode="auto">
          <a:xfrm>
            <a:off x="2385175" y="4022412"/>
            <a:ext cx="3981857" cy="707886"/>
          </a:xfrm>
          <a:prstGeom prst="rect">
            <a:avLst/>
          </a:prstGeom>
          <a:noFill/>
          <a:ln w="12700">
            <a:noFill/>
            <a:miter lim="800000"/>
            <a:headEnd/>
            <a:tailEnd/>
          </a:ln>
        </p:spPr>
        <p:txBody>
          <a:bodyPr wrap="none" lIns="0" tIns="0" rIns="31748" bIns="0">
            <a:prstTxWarp prst="textNoShape">
              <a:avLst/>
            </a:prstTxWarp>
            <a:spAutoFit/>
          </a:bodyPr>
          <a:lstStyle/>
          <a:p>
            <a:pPr marL="31253"/>
            <a:endParaRPr lang="en-US" sz="2400" dirty="0">
              <a:solidFill>
                <a:srgbClr val="000000"/>
              </a:solidFill>
              <a:latin typeface="Trebuchet MS" pitchFamily="-112" charset="0"/>
              <a:ea typeface="Trebuchet MS" pitchFamily="-112" charset="0"/>
              <a:cs typeface="Trebuchet MS" pitchFamily="-112" charset="0"/>
              <a:sym typeface="Trebuchet MS" pitchFamily="-112" charset="0"/>
            </a:endParaRPr>
          </a:p>
          <a:p>
            <a:pPr marL="31253">
              <a:buClr>
                <a:srgbClr val="CC0000"/>
              </a:buClr>
              <a:buSzPct val="100000"/>
              <a:buFont typeface="Wingdings" pitchFamily="-112" charset="2"/>
              <a:buChar char="§"/>
            </a:pPr>
            <a:r>
              <a:rPr lang="en-US" sz="1600" dirty="0" smtClean="0">
                <a:solidFill>
                  <a:srgbClr val="000000"/>
                </a:solidFill>
                <a:latin typeface="Helvetica"/>
                <a:ea typeface="Trebuchet MS" pitchFamily="-112" charset="0"/>
                <a:cs typeface="Helvetica"/>
                <a:sym typeface="Trebuchet MS" pitchFamily="-112" charset="0"/>
              </a:rPr>
              <a:t> </a:t>
            </a:r>
            <a:r>
              <a:rPr lang="en-US" sz="1600" b="1" dirty="0" smtClean="0">
                <a:solidFill>
                  <a:srgbClr val="000000"/>
                </a:solidFill>
                <a:latin typeface="Helvetica"/>
                <a:ea typeface="Trebuchet MS" pitchFamily="-112" charset="0"/>
                <a:cs typeface="Helvetica"/>
                <a:sym typeface="Trebuchet MS" pitchFamily="-112" charset="0"/>
              </a:rPr>
              <a:t>components</a:t>
            </a:r>
            <a:r>
              <a:rPr lang="en-US" sz="1600" dirty="0" smtClean="0">
                <a:solidFill>
                  <a:srgbClr val="000000"/>
                </a:solidFill>
                <a:latin typeface="Helvetica"/>
                <a:ea typeface="Trebuchet MS" pitchFamily="-112" charset="0"/>
                <a:cs typeface="Helvetica"/>
                <a:sym typeface="Trebuchet MS" pitchFamily="-112" charset="0"/>
              </a:rPr>
              <a:t>: nodes</a:t>
            </a:r>
            <a:r>
              <a:rPr lang="en-US" sz="1600" dirty="0">
                <a:solidFill>
                  <a:srgbClr val="000000"/>
                </a:solidFill>
                <a:latin typeface="Helvetica"/>
                <a:ea typeface="Trebuchet MS" pitchFamily="-112" charset="0"/>
                <a:cs typeface="Helvetica"/>
                <a:sym typeface="Trebuchet MS" pitchFamily="-112" charset="0"/>
              </a:rPr>
              <a:t>, </a:t>
            </a:r>
            <a:r>
              <a:rPr lang="en-US" sz="1600" dirty="0" smtClean="0">
                <a:solidFill>
                  <a:srgbClr val="000000"/>
                </a:solidFill>
                <a:latin typeface="Helvetica"/>
                <a:ea typeface="Trebuchet MS" pitchFamily="-112" charset="0"/>
                <a:cs typeface="Helvetica"/>
                <a:sym typeface="Trebuchet MS" pitchFamily="-112" charset="0"/>
              </a:rPr>
              <a:t>vertices		  </a:t>
            </a:r>
            <a:r>
              <a:rPr lang="en-US" sz="2200" dirty="0" smtClean="0">
                <a:solidFill>
                  <a:srgbClr val="000000"/>
                </a:solidFill>
                <a:latin typeface="Helvetica"/>
                <a:ea typeface="Trebuchet MS" pitchFamily="-112" charset="0"/>
                <a:cs typeface="Helvetica"/>
                <a:sym typeface="Trebuchet MS" pitchFamily="-112" charset="0"/>
              </a:rPr>
              <a:t>N</a:t>
            </a:r>
            <a:endParaRPr lang="en-US" sz="2200" dirty="0">
              <a:solidFill>
                <a:srgbClr val="000000"/>
              </a:solidFill>
              <a:latin typeface="Helvetica"/>
              <a:ea typeface="Trebuchet MS" pitchFamily="-112" charset="0"/>
              <a:cs typeface="Helvetica"/>
              <a:sym typeface="Trebuchet MS" pitchFamily="-112" charset="0"/>
            </a:endParaRPr>
          </a:p>
        </p:txBody>
      </p:sp>
      <p:sp>
        <p:nvSpPr>
          <p:cNvPr id="24" name="Rectangle 21"/>
          <p:cNvSpPr>
            <a:spLocks/>
          </p:cNvSpPr>
          <p:nvPr/>
        </p:nvSpPr>
        <p:spPr bwMode="auto">
          <a:xfrm>
            <a:off x="2365939" y="4679278"/>
            <a:ext cx="4033153" cy="723275"/>
          </a:xfrm>
          <a:prstGeom prst="rect">
            <a:avLst/>
          </a:prstGeom>
          <a:noFill/>
          <a:ln w="12700">
            <a:noFill/>
            <a:miter lim="800000"/>
            <a:headEnd/>
            <a:tailEnd/>
          </a:ln>
        </p:spPr>
        <p:txBody>
          <a:bodyPr wrap="none" lIns="0" tIns="0" rIns="31748" bIns="0">
            <a:prstTxWarp prst="textNoShape">
              <a:avLst/>
            </a:prstTxWarp>
            <a:spAutoFit/>
          </a:bodyPr>
          <a:lstStyle/>
          <a:p>
            <a:pPr marL="31253"/>
            <a:endParaRPr lang="en-US" sz="2400" dirty="0">
              <a:solidFill>
                <a:srgbClr val="000000"/>
              </a:solidFill>
              <a:latin typeface="Trebuchet MS" pitchFamily="-112" charset="0"/>
              <a:ea typeface="Trebuchet MS" pitchFamily="-112" charset="0"/>
              <a:cs typeface="Trebuchet MS" pitchFamily="-112" charset="0"/>
              <a:sym typeface="Trebuchet MS" pitchFamily="-112" charset="0"/>
            </a:endParaRPr>
          </a:p>
          <a:p>
            <a:pPr marL="31253">
              <a:buClr>
                <a:srgbClr val="CC0000"/>
              </a:buClr>
              <a:buSzPct val="100000"/>
              <a:buFont typeface="Wingdings" pitchFamily="-112" charset="2"/>
              <a:buChar char="§"/>
            </a:pPr>
            <a:r>
              <a:rPr lang="en-US" sz="1600" dirty="0">
                <a:solidFill>
                  <a:srgbClr val="000000"/>
                </a:solidFill>
                <a:latin typeface="Helvetica"/>
                <a:ea typeface="Trebuchet MS" pitchFamily="-112" charset="0"/>
                <a:cs typeface="Helvetica"/>
                <a:sym typeface="Trebuchet MS" pitchFamily="-112" charset="0"/>
              </a:rPr>
              <a:t> </a:t>
            </a:r>
            <a:r>
              <a:rPr lang="en-US" sz="1600" b="1" dirty="0">
                <a:solidFill>
                  <a:srgbClr val="000000"/>
                </a:solidFill>
                <a:latin typeface="Helvetica"/>
                <a:ea typeface="Trebuchet MS" pitchFamily="-112" charset="0"/>
                <a:cs typeface="Helvetica"/>
                <a:sym typeface="Trebuchet MS" pitchFamily="-112" charset="0"/>
              </a:rPr>
              <a:t>interactions</a:t>
            </a:r>
            <a:r>
              <a:rPr lang="en-US" sz="1600" dirty="0">
                <a:solidFill>
                  <a:srgbClr val="000000"/>
                </a:solidFill>
                <a:latin typeface="Helvetica"/>
                <a:ea typeface="Trebuchet MS" pitchFamily="-112" charset="0"/>
                <a:cs typeface="Helvetica"/>
                <a:sym typeface="Trebuchet MS" pitchFamily="-112" charset="0"/>
              </a:rPr>
              <a:t>:  links, </a:t>
            </a:r>
            <a:r>
              <a:rPr lang="en-US" sz="1600" dirty="0" smtClean="0">
                <a:solidFill>
                  <a:srgbClr val="000000"/>
                </a:solidFill>
                <a:latin typeface="Helvetica"/>
                <a:ea typeface="Trebuchet MS" pitchFamily="-112" charset="0"/>
                <a:cs typeface="Helvetica"/>
                <a:sym typeface="Trebuchet MS" pitchFamily="-112" charset="0"/>
              </a:rPr>
              <a:t>edges			   </a:t>
            </a:r>
            <a:r>
              <a:rPr lang="en-US" sz="2200" dirty="0" smtClean="0">
                <a:solidFill>
                  <a:srgbClr val="000000"/>
                </a:solidFill>
                <a:latin typeface="Helvetica"/>
                <a:ea typeface="Trebuchet MS" pitchFamily="-112" charset="0"/>
                <a:cs typeface="Helvetica"/>
                <a:sym typeface="Trebuchet MS" pitchFamily="-112" charset="0"/>
              </a:rPr>
              <a:t>L</a:t>
            </a:r>
            <a:endParaRPr lang="en-US" sz="2200" dirty="0">
              <a:solidFill>
                <a:srgbClr val="000000"/>
              </a:solidFill>
              <a:latin typeface="Helvetica"/>
              <a:ea typeface="Trebuchet MS" pitchFamily="-112" charset="0"/>
              <a:cs typeface="Helvetica"/>
              <a:sym typeface="Trebuchet MS" pitchFamily="-112" charset="0"/>
            </a:endParaRPr>
          </a:p>
        </p:txBody>
      </p:sp>
      <p:sp>
        <p:nvSpPr>
          <p:cNvPr id="25" name="Rectangle 21"/>
          <p:cNvSpPr>
            <a:spLocks/>
          </p:cNvSpPr>
          <p:nvPr/>
        </p:nvSpPr>
        <p:spPr bwMode="auto">
          <a:xfrm>
            <a:off x="2369256" y="5388059"/>
            <a:ext cx="4328106" cy="723275"/>
          </a:xfrm>
          <a:prstGeom prst="rect">
            <a:avLst/>
          </a:prstGeom>
          <a:noFill/>
          <a:ln w="12700">
            <a:noFill/>
            <a:miter lim="800000"/>
            <a:headEnd/>
            <a:tailEnd/>
          </a:ln>
        </p:spPr>
        <p:txBody>
          <a:bodyPr wrap="none" lIns="0" tIns="0" rIns="31748" bIns="0">
            <a:prstTxWarp prst="textNoShape">
              <a:avLst/>
            </a:prstTxWarp>
            <a:spAutoFit/>
          </a:bodyPr>
          <a:lstStyle/>
          <a:p>
            <a:pPr marL="31253"/>
            <a:endParaRPr lang="en-US" sz="2400" dirty="0">
              <a:solidFill>
                <a:srgbClr val="000000"/>
              </a:solidFill>
              <a:latin typeface="Trebuchet MS" pitchFamily="-112" charset="0"/>
              <a:ea typeface="Trebuchet MS" pitchFamily="-112" charset="0"/>
              <a:cs typeface="Trebuchet MS" pitchFamily="-112" charset="0"/>
              <a:sym typeface="Trebuchet MS" pitchFamily="-112" charset="0"/>
            </a:endParaRPr>
          </a:p>
          <a:p>
            <a:pPr marL="31253">
              <a:buClr>
                <a:srgbClr val="CC0000"/>
              </a:buClr>
              <a:buSzPct val="100000"/>
              <a:buFont typeface="Wingdings" pitchFamily="-112" charset="2"/>
              <a:buChar char="§"/>
            </a:pPr>
            <a:r>
              <a:rPr lang="en-US" sz="1600" dirty="0" smtClean="0">
                <a:solidFill>
                  <a:srgbClr val="000000"/>
                </a:solidFill>
                <a:latin typeface="Helvetica"/>
                <a:ea typeface="Trebuchet MS" pitchFamily="-112" charset="0"/>
                <a:cs typeface="Helvetica"/>
                <a:sym typeface="Trebuchet MS" pitchFamily="-112" charset="0"/>
              </a:rPr>
              <a:t> </a:t>
            </a:r>
            <a:r>
              <a:rPr lang="en-US" sz="1600" b="1" dirty="0" smtClean="0">
                <a:solidFill>
                  <a:srgbClr val="000000"/>
                </a:solidFill>
                <a:latin typeface="Helvetica"/>
                <a:ea typeface="Trebuchet MS" pitchFamily="-112" charset="0"/>
                <a:cs typeface="Helvetica"/>
                <a:sym typeface="Trebuchet MS" pitchFamily="-112" charset="0"/>
              </a:rPr>
              <a:t>system</a:t>
            </a:r>
            <a:r>
              <a:rPr lang="en-US" sz="1600" dirty="0" smtClean="0">
                <a:solidFill>
                  <a:srgbClr val="000000"/>
                </a:solidFill>
                <a:latin typeface="Helvetica"/>
                <a:ea typeface="Trebuchet MS" pitchFamily="-112" charset="0"/>
                <a:cs typeface="Helvetica"/>
                <a:sym typeface="Trebuchet MS" pitchFamily="-112" charset="0"/>
              </a:rPr>
              <a:t>:  	  network, graph		</a:t>
            </a:r>
            <a:r>
              <a:rPr lang="en-US" sz="2200" dirty="0" smtClean="0">
                <a:solidFill>
                  <a:srgbClr val="000000"/>
                </a:solidFill>
                <a:latin typeface="Helvetica"/>
                <a:ea typeface="Trebuchet MS" pitchFamily="-112" charset="0"/>
                <a:cs typeface="Helvetica"/>
                <a:sym typeface="Trebuchet MS" pitchFamily="-112" charset="0"/>
              </a:rPr>
              <a:t>(N,L)</a:t>
            </a:r>
            <a:endParaRPr lang="en-US" sz="2200" dirty="0">
              <a:solidFill>
                <a:srgbClr val="000000"/>
              </a:solidFill>
              <a:latin typeface="Helvetica"/>
              <a:ea typeface="Trebuchet MS" pitchFamily="-112" charset="0"/>
              <a:cs typeface="Helvetica"/>
              <a:sym typeface="Trebuchet MS" pitchFamily="-112" charset="0"/>
            </a:endParaRPr>
          </a:p>
        </p:txBody>
      </p:sp>
      <p:grpSp>
        <p:nvGrpSpPr>
          <p:cNvPr id="44" name="Group 43"/>
          <p:cNvGrpSpPr/>
          <p:nvPr/>
        </p:nvGrpSpPr>
        <p:grpSpPr>
          <a:xfrm>
            <a:off x="2298981" y="2171073"/>
            <a:ext cx="4797778" cy="1799167"/>
            <a:chOff x="2298981" y="2171073"/>
            <a:chExt cx="4797778" cy="1799167"/>
          </a:xfrm>
        </p:grpSpPr>
        <p:grpSp>
          <p:nvGrpSpPr>
            <p:cNvPr id="26" name="Group 25"/>
            <p:cNvGrpSpPr/>
            <p:nvPr/>
          </p:nvGrpSpPr>
          <p:grpSpPr>
            <a:xfrm>
              <a:off x="2298981" y="2171073"/>
              <a:ext cx="4797778" cy="1799167"/>
              <a:chOff x="2057400" y="1104900"/>
              <a:chExt cx="4797778" cy="1799167"/>
            </a:xfrm>
          </p:grpSpPr>
          <p:sp>
            <p:nvSpPr>
              <p:cNvPr id="27" name="Oval 26"/>
              <p:cNvSpPr/>
              <p:nvPr/>
            </p:nvSpPr>
            <p:spPr>
              <a:xfrm>
                <a:off x="2057400" y="1371443"/>
                <a:ext cx="266543" cy="266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123573" y="2504252"/>
                <a:ext cx="266543" cy="266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590024" y="1104900"/>
                <a:ext cx="266543" cy="266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856567" y="1904530"/>
                <a:ext cx="266543" cy="266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589561" y="1771258"/>
                <a:ext cx="266543" cy="266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5988913" y="1104900"/>
                <a:ext cx="266543" cy="266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588635" y="1904530"/>
                <a:ext cx="266543" cy="266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189283" y="2637524"/>
                <a:ext cx="266543" cy="266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2528125" y="2399697"/>
              <a:ext cx="4303726" cy="1344152"/>
              <a:chOff x="2284909" y="1332407"/>
              <a:chExt cx="4303726" cy="1344152"/>
            </a:xfrm>
          </p:grpSpPr>
          <p:cxnSp>
            <p:nvCxnSpPr>
              <p:cNvPr id="36" name="Straight Connector 35"/>
              <p:cNvCxnSpPr/>
              <p:nvPr/>
            </p:nvCxnSpPr>
            <p:spPr>
              <a:xfrm rot="16200000" flipH="1">
                <a:off x="2251591" y="1632270"/>
                <a:ext cx="944334" cy="8776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flipH="1" flipV="1">
                <a:off x="3417717" y="2065403"/>
                <a:ext cx="411248" cy="5445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6200000" flipH="1">
                <a:off x="3617625" y="1532315"/>
                <a:ext cx="572121" cy="1723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2884631" y="1798860"/>
                <a:ext cx="1210878" cy="2779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4123110" y="1904530"/>
                <a:ext cx="466451" cy="13327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flipH="1" flipV="1">
                <a:off x="5183566" y="965912"/>
                <a:ext cx="477884" cy="121087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4383937" y="1832178"/>
                <a:ext cx="544520" cy="114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856104" y="1904530"/>
                <a:ext cx="1732531" cy="13327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18697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utoUpdateAnimBg="0"/>
      <p:bldP spid="2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8239" y="1291324"/>
            <a:ext cx="2247218" cy="369332"/>
          </a:xfrm>
          <a:prstGeom prst="rect">
            <a:avLst/>
          </a:prstGeom>
          <a:noFill/>
        </p:spPr>
        <p:txBody>
          <a:bodyPr wrap="none" rtlCol="0">
            <a:spAutoFit/>
          </a:bodyPr>
          <a:lstStyle/>
          <a:p>
            <a:r>
              <a:rPr lang="en-US" dirty="0" err="1" smtClean="0"/>
              <a:t>Betweeness</a:t>
            </a:r>
            <a:r>
              <a:rPr lang="en-US" dirty="0" smtClean="0"/>
              <a:t> centrality</a:t>
            </a:r>
            <a:endParaRPr lang="en-US" dirty="0"/>
          </a:p>
        </p:txBody>
      </p:sp>
      <p:sp>
        <p:nvSpPr>
          <p:cNvPr id="9" name="TextBox 8"/>
          <p:cNvSpPr txBox="1"/>
          <p:nvPr/>
        </p:nvSpPr>
        <p:spPr>
          <a:xfrm>
            <a:off x="49201" y="4709142"/>
            <a:ext cx="788999" cy="369332"/>
          </a:xfrm>
          <a:prstGeom prst="rect">
            <a:avLst/>
          </a:prstGeom>
          <a:noFill/>
        </p:spPr>
        <p:txBody>
          <a:bodyPr wrap="none" rtlCol="0">
            <a:spAutoFit/>
          </a:bodyPr>
          <a:lstStyle/>
          <a:p>
            <a:r>
              <a:rPr lang="en-US" dirty="0" smtClean="0"/>
              <a:t>OMIM</a:t>
            </a:r>
            <a:endParaRPr lang="en-US" dirty="0"/>
          </a:p>
        </p:txBody>
      </p:sp>
      <p:sp>
        <p:nvSpPr>
          <p:cNvPr id="10" name="TextBox 9"/>
          <p:cNvSpPr txBox="1"/>
          <p:nvPr/>
        </p:nvSpPr>
        <p:spPr>
          <a:xfrm>
            <a:off x="26120" y="2352290"/>
            <a:ext cx="763094" cy="369332"/>
          </a:xfrm>
          <a:prstGeom prst="rect">
            <a:avLst/>
          </a:prstGeom>
          <a:noFill/>
        </p:spPr>
        <p:txBody>
          <a:bodyPr wrap="none" rtlCol="0">
            <a:spAutoFit/>
          </a:bodyPr>
          <a:lstStyle/>
          <a:p>
            <a:r>
              <a:rPr lang="en-US" dirty="0" smtClean="0"/>
              <a:t>GWAS</a:t>
            </a:r>
            <a:endParaRPr lang="en-US" dirty="0"/>
          </a:p>
        </p:txBody>
      </p:sp>
      <p:pic>
        <p:nvPicPr>
          <p:cNvPr id="3077" name="Picture 5" descr="C:\Users\Sergio\Dropbox\iCTNet_paper_analysis\MEDIC net analysis plots\closeness centrality (GWAS).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2191" y="1745019"/>
            <a:ext cx="2685891" cy="165893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3079" name="Picture 7" descr="C:\Users\Sergio\Dropbox\iCTNet_paper_analysis\MEDIC net analysis plots\closeness centrality (OMIM).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5326" y="4267686"/>
            <a:ext cx="2711848" cy="167496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73098" y="1291324"/>
            <a:ext cx="2040495" cy="369332"/>
          </a:xfrm>
          <a:prstGeom prst="rect">
            <a:avLst/>
          </a:prstGeom>
          <a:noFill/>
        </p:spPr>
        <p:txBody>
          <a:bodyPr wrap="none" rtlCol="0">
            <a:spAutoFit/>
          </a:bodyPr>
          <a:lstStyle/>
          <a:p>
            <a:r>
              <a:rPr lang="en-US" dirty="0" smtClean="0"/>
              <a:t>Closeness centrality</a:t>
            </a:r>
            <a:endParaRPr lang="en-US" dirty="0"/>
          </a:p>
        </p:txBody>
      </p:sp>
      <p:pic>
        <p:nvPicPr>
          <p:cNvPr id="3083" name="Picture 11" descr="C:\Users\Sergio\Dropbox\iCTNet_paper_analysis\MEDIC net analysis plots\betweeness centrality (GWAS)_power law.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576" y="4278374"/>
            <a:ext cx="2694543" cy="166427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Sergio\Dropbox\iCTNet_paper_analysis\MEDIC net analysis plots\betweeness centrality (MEDIC)_power law.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576" y="4278374"/>
            <a:ext cx="2694543" cy="1664276"/>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Sergio\Dropbox\iCTNet_paper_analysis\MEDIC net analysis plots\betweeness centrality (OMIM)_power law.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992" y="4278374"/>
            <a:ext cx="2694543" cy="166427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3086" name="Picture 14" descr="C:\Users\Sergio\Dropbox\iCTNet_paper_analysis\MEDIC net analysis plots\betweeness centrality (GWAS)_power law.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673" y="1745020"/>
            <a:ext cx="2685888" cy="165893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704013" y="1221828"/>
            <a:ext cx="2240189" cy="523220"/>
          </a:xfrm>
          <a:prstGeom prst="rect">
            <a:avLst/>
          </a:prstGeom>
          <a:noFill/>
        </p:spPr>
        <p:txBody>
          <a:bodyPr wrap="square" rtlCol="0">
            <a:spAutoFit/>
          </a:bodyPr>
          <a:lstStyle/>
          <a:p>
            <a:pPr algn="ctr"/>
            <a:r>
              <a:rPr lang="en-US" sz="1400" dirty="0" smtClean="0"/>
              <a:t>Shortest path length distribution</a:t>
            </a:r>
            <a:endParaRPr lang="en-US" sz="1400" dirty="0"/>
          </a:p>
        </p:txBody>
      </p:sp>
      <p:pic>
        <p:nvPicPr>
          <p:cNvPr id="20" name="Picture 8" descr="C:\Users\Sergio\Dropbox\iCTNet_paper_analysis\MEDIC net analysis plots\Shortest path length distribution (GWAS).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94735" y="1745019"/>
            <a:ext cx="2685892" cy="165893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21" name="Picture 10" descr="C:\Users\Sergio\Dropbox\iCTNet_paper_analysis\MEDIC net analysis plots\Shortest path length distribution (OMIM).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19520" y="4259884"/>
            <a:ext cx="2724480" cy="168276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88325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92113" y="698501"/>
            <a:ext cx="8489950" cy="2554545"/>
          </a:xfrm>
          <a:prstGeom prst="rect">
            <a:avLst/>
          </a:prstGeom>
          <a:noFill/>
          <a:ln w="12700">
            <a:noFill/>
            <a:miter lim="800000"/>
            <a:headEnd/>
            <a:tailEnd/>
          </a:ln>
        </p:spPr>
        <p:txBody>
          <a:bodyPr anchor="ctr">
            <a:prstTxWarp prst="textNoShape">
              <a:avLst/>
            </a:prstTxWarp>
            <a:spAutoFit/>
          </a:bodyPr>
          <a:lstStyle/>
          <a:p>
            <a:pPr eaLnBrk="0" hangingPunct="0">
              <a:spcBef>
                <a:spcPct val="50000"/>
              </a:spcBef>
            </a:pPr>
            <a:r>
              <a:rPr lang="en-US" sz="2000" dirty="0">
                <a:solidFill>
                  <a:srgbClr val="3366FF"/>
                </a:solidFill>
                <a:latin typeface="Times New Roman" charset="0"/>
                <a:ea typeface="Gulim" charset="0"/>
                <a:cs typeface="Gulim" charset="0"/>
              </a:rPr>
              <a:t>Complex systems maintain their basic functions even under errors and failures                                                           </a:t>
            </a:r>
            <a:r>
              <a:rPr lang="en-US" sz="2000" dirty="0" smtClean="0">
                <a:solidFill>
                  <a:srgbClr val="3366FF"/>
                </a:solidFill>
                <a:latin typeface="Times New Roman" charset="0"/>
                <a:ea typeface="Gulim" charset="0"/>
                <a:cs typeface="Gulim" charset="0"/>
              </a:rPr>
              <a:t> </a:t>
            </a:r>
          </a:p>
          <a:p>
            <a:pPr eaLnBrk="0" hangingPunct="0">
              <a:spcBef>
                <a:spcPct val="50000"/>
              </a:spcBef>
            </a:pPr>
            <a:r>
              <a:rPr lang="en-US" sz="2000" dirty="0" smtClean="0">
                <a:solidFill>
                  <a:srgbClr val="000000"/>
                </a:solidFill>
                <a:latin typeface="Times New Roman" charset="0"/>
                <a:ea typeface="Gulim" charset="0"/>
                <a:cs typeface="Gulim" charset="0"/>
              </a:rPr>
              <a:t>Cell </a:t>
            </a:r>
            <a:r>
              <a:rPr lang="en-US" sz="2000" dirty="0" err="1" smtClean="0">
                <a:solidFill>
                  <a:srgbClr val="000000"/>
                </a:solidFill>
                <a:latin typeface="Times New Roman" charset="0"/>
                <a:ea typeface="Gulim" charset="0"/>
                <a:cs typeface="Gulim" charset="0"/>
                <a:sym typeface="Wingdings"/>
              </a:rPr>
              <a:t></a:t>
            </a:r>
            <a:r>
              <a:rPr lang="en-US" sz="2000" dirty="0" smtClean="0">
                <a:solidFill>
                  <a:srgbClr val="000000"/>
                </a:solidFill>
                <a:latin typeface="Times New Roman" charset="0"/>
                <a:ea typeface="Gulim" charset="0"/>
                <a:cs typeface="Gulim" charset="0"/>
                <a:sym typeface="Wingdings"/>
              </a:rPr>
              <a:t> </a:t>
            </a:r>
            <a:r>
              <a:rPr lang="en-US" sz="2000" dirty="0" smtClean="0">
                <a:solidFill>
                  <a:srgbClr val="000000"/>
                </a:solidFill>
                <a:latin typeface="Times New Roman" charset="0"/>
                <a:ea typeface="Gulim" charset="0"/>
                <a:cs typeface="Gulim" charset="0"/>
                <a:sym typeface="Symbol" charset="2"/>
              </a:rPr>
              <a:t> mutations</a:t>
            </a:r>
          </a:p>
          <a:p>
            <a:pPr eaLnBrk="0" hangingPunct="0">
              <a:spcBef>
                <a:spcPct val="50000"/>
              </a:spcBef>
            </a:pPr>
            <a:r>
              <a:rPr lang="en-US" sz="1600" dirty="0" smtClean="0">
                <a:solidFill>
                  <a:srgbClr val="000000"/>
                </a:solidFill>
                <a:latin typeface="Times New Roman" charset="0"/>
                <a:ea typeface="Gulim" charset="0"/>
                <a:cs typeface="Gulim" charset="0"/>
                <a:sym typeface="Symbol" charset="2"/>
              </a:rPr>
              <a:t>There are uncountable number of mutations and other errors in our cells, yet, we do not notice their consequences.</a:t>
            </a:r>
          </a:p>
          <a:p>
            <a:pPr eaLnBrk="0" hangingPunct="0">
              <a:spcBef>
                <a:spcPct val="50000"/>
              </a:spcBef>
            </a:pPr>
            <a:r>
              <a:rPr lang="en-US" sz="2000" dirty="0" smtClean="0">
                <a:solidFill>
                  <a:srgbClr val="000000"/>
                </a:solidFill>
                <a:latin typeface="Times New Roman" charset="0"/>
                <a:ea typeface="Gulim" charset="0"/>
                <a:cs typeface="Gulim" charset="0"/>
                <a:sym typeface="Symbol" charset="2"/>
              </a:rPr>
              <a:t>Internet </a:t>
            </a:r>
            <a:r>
              <a:rPr lang="en-US" sz="2000" dirty="0" err="1" smtClean="0">
                <a:solidFill>
                  <a:srgbClr val="000000"/>
                </a:solidFill>
                <a:latin typeface="Times New Roman" charset="0"/>
                <a:ea typeface="Gulim" charset="0"/>
                <a:cs typeface="Gulim" charset="0"/>
                <a:sym typeface="Wingdings"/>
              </a:rPr>
              <a:t></a:t>
            </a:r>
            <a:r>
              <a:rPr lang="en-US" sz="2000" dirty="0" smtClean="0">
                <a:solidFill>
                  <a:srgbClr val="000000"/>
                </a:solidFill>
                <a:latin typeface="Times New Roman" charset="0"/>
                <a:ea typeface="Gulim" charset="0"/>
                <a:cs typeface="Gulim" charset="0"/>
                <a:sym typeface="Wingdings"/>
              </a:rPr>
              <a:t> </a:t>
            </a:r>
            <a:r>
              <a:rPr lang="en-US" sz="2000" dirty="0" smtClean="0">
                <a:solidFill>
                  <a:srgbClr val="000000"/>
                </a:solidFill>
                <a:latin typeface="Times New Roman" charset="0"/>
                <a:ea typeface="Gulim" charset="0"/>
                <a:cs typeface="Gulim" charset="0"/>
                <a:sym typeface="Symbol" charset="2"/>
              </a:rPr>
              <a:t> router breakdowns</a:t>
            </a:r>
          </a:p>
          <a:p>
            <a:pPr eaLnBrk="0" hangingPunct="0">
              <a:spcBef>
                <a:spcPct val="50000"/>
              </a:spcBef>
            </a:pPr>
            <a:r>
              <a:rPr lang="en-US" sz="1600" dirty="0" smtClean="0">
                <a:solidFill>
                  <a:srgbClr val="000000"/>
                </a:solidFill>
                <a:latin typeface="Times New Roman" charset="0"/>
                <a:ea typeface="Gulim" charset="0"/>
                <a:cs typeface="Gulim" charset="0"/>
                <a:sym typeface="Symbol" charset="2"/>
              </a:rPr>
              <a:t>At any moment hundreds of routers on the internet are broken, yet, the internet as a whole does not loose its functionality.</a:t>
            </a:r>
          </a:p>
        </p:txBody>
      </p:sp>
      <p:sp>
        <p:nvSpPr>
          <p:cNvPr id="5" name="Text Box 5"/>
          <p:cNvSpPr txBox="1">
            <a:spLocks noChangeArrowheads="1"/>
          </p:cNvSpPr>
          <p:nvPr/>
        </p:nvSpPr>
        <p:spPr bwMode="auto">
          <a:xfrm>
            <a:off x="2796917" y="1577946"/>
            <a:ext cx="184666"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endParaRPr lang="hu-HU" sz="2000">
              <a:solidFill>
                <a:srgbClr val="000000"/>
              </a:solidFill>
              <a:latin typeface="Times New Roman" charset="0"/>
              <a:ea typeface="Gulim" charset="0"/>
              <a:cs typeface="Gulim" charset="0"/>
            </a:endParaRPr>
          </a:p>
        </p:txBody>
      </p:sp>
      <p:sp>
        <p:nvSpPr>
          <p:cNvPr id="6" name="TextBox 5"/>
          <p:cNvSpPr txBox="1"/>
          <p:nvPr/>
        </p:nvSpPr>
        <p:spPr>
          <a:xfrm>
            <a:off x="392113" y="3835400"/>
            <a:ext cx="4186588" cy="369332"/>
          </a:xfrm>
          <a:prstGeom prst="rect">
            <a:avLst/>
          </a:prstGeom>
          <a:noFill/>
        </p:spPr>
        <p:txBody>
          <a:bodyPr wrap="none" rtlCol="0">
            <a:spAutoFit/>
          </a:bodyPr>
          <a:lstStyle/>
          <a:p>
            <a:r>
              <a:rPr lang="hu-HU" b="1" dirty="0" smtClean="0"/>
              <a:t>Where does robustness come from?</a:t>
            </a:r>
          </a:p>
        </p:txBody>
      </p:sp>
      <p:sp>
        <p:nvSpPr>
          <p:cNvPr id="7" name="TextBox 6"/>
          <p:cNvSpPr txBox="1"/>
          <p:nvPr/>
        </p:nvSpPr>
        <p:spPr>
          <a:xfrm>
            <a:off x="392113" y="4234938"/>
            <a:ext cx="8489950" cy="646331"/>
          </a:xfrm>
          <a:prstGeom prst="rect">
            <a:avLst/>
          </a:prstGeom>
          <a:noFill/>
        </p:spPr>
        <p:txBody>
          <a:bodyPr wrap="square" rtlCol="0">
            <a:spAutoFit/>
          </a:bodyPr>
          <a:lstStyle/>
          <a:p>
            <a:r>
              <a:rPr lang="hu-HU" dirty="0" smtClean="0"/>
              <a:t>There are feedback loops in most complex systems that keep tab on the component’s and the system’s ‘health’.</a:t>
            </a:r>
            <a:endParaRPr lang="hu-HU" dirty="0"/>
          </a:p>
        </p:txBody>
      </p:sp>
      <p:sp>
        <p:nvSpPr>
          <p:cNvPr id="8" name="TextBox 7"/>
          <p:cNvSpPr txBox="1"/>
          <p:nvPr/>
        </p:nvSpPr>
        <p:spPr>
          <a:xfrm>
            <a:off x="1155700" y="5077889"/>
            <a:ext cx="6628136" cy="369332"/>
          </a:xfrm>
          <a:prstGeom prst="rect">
            <a:avLst/>
          </a:prstGeom>
          <a:noFill/>
        </p:spPr>
        <p:txBody>
          <a:bodyPr wrap="none" rtlCol="0">
            <a:spAutoFit/>
          </a:bodyPr>
          <a:lstStyle/>
          <a:p>
            <a:r>
              <a:rPr lang="hu-HU" b="1" dirty="0" smtClean="0">
                <a:solidFill>
                  <a:srgbClr val="3366FF"/>
                </a:solidFill>
              </a:rPr>
              <a:t>Could the network structure affect a system’s robustness?</a:t>
            </a:r>
            <a:endParaRPr lang="hu-HU" b="1" dirty="0">
              <a:solidFill>
                <a:srgbClr val="3366FF"/>
              </a:solidFill>
            </a:endParaRPr>
          </a:p>
        </p:txBody>
      </p:sp>
      <p:sp>
        <p:nvSpPr>
          <p:cNvPr id="10"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smtClean="0">
                <a:solidFill>
                  <a:srgbClr val="FFFFFF"/>
                </a:solidFill>
                <a:latin typeface="Helvetica" charset="0"/>
                <a:ea typeface="Helvetica" charset="0"/>
                <a:cs typeface="Helvetica" charset="0"/>
              </a:rPr>
              <a:t>ROBUSTNESS IN COMPLEX SYSTEMS</a:t>
            </a:r>
            <a:endParaRPr lang="en-US" sz="2000" b="1" i="1" baseline="-25000" dirty="0">
              <a:solidFill>
                <a:srgbClr val="F2F2F2"/>
              </a:solidFill>
              <a:latin typeface="Helvetica" charset="0"/>
              <a:ea typeface="Helvetica" charset="0"/>
              <a:cs typeface="Helvetica" charset="0"/>
            </a:endParaRPr>
          </a:p>
        </p:txBody>
      </p:sp>
    </p:spTree>
    <p:extLst>
      <p:ext uri="{BB962C8B-B14F-4D97-AF65-F5344CB8AC3E}">
        <p14:creationId xmlns:p14="http://schemas.microsoft.com/office/powerpoint/2010/main" val="286098690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144000" cy="6985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smtClean="0">
                <a:solidFill>
                  <a:schemeClr val="accent3">
                    <a:lumMod val="75000"/>
                  </a:schemeClr>
                </a:solidFill>
              </a:rPr>
              <a:t>Attack threshold for arbitrary P(k)</a:t>
            </a:r>
            <a:endParaRPr lang="en-US" sz="2400" b="1" dirty="0">
              <a:solidFill>
                <a:schemeClr val="accent3">
                  <a:lumMod val="75000"/>
                </a:schemeClr>
              </a:solidFill>
              <a:effectLst>
                <a:outerShdw blurRad="38100" dist="38100" dir="2700000" algn="tl">
                  <a:srgbClr val="DDDDDD"/>
                </a:outerShdw>
              </a:effectLst>
            </a:endParaRPr>
          </a:p>
        </p:txBody>
      </p:sp>
      <p:sp>
        <p:nvSpPr>
          <p:cNvPr id="5" name="Text Box 3"/>
          <p:cNvSpPr txBox="1">
            <a:spLocks noChangeArrowheads="1"/>
          </p:cNvSpPr>
          <p:nvPr/>
        </p:nvSpPr>
        <p:spPr bwMode="auto">
          <a:xfrm>
            <a:off x="51319" y="698500"/>
            <a:ext cx="9042143" cy="2152384"/>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smtClean="0">
                <a:solidFill>
                  <a:srgbClr val="0000FF"/>
                </a:solidFill>
              </a:rPr>
              <a:t>Attack problem: </a:t>
            </a:r>
            <a:r>
              <a:rPr lang="en-US" sz="1600" dirty="0" smtClean="0">
                <a:solidFill>
                  <a:prstClr val="black"/>
                </a:solidFill>
              </a:rPr>
              <a:t>we remove a fraction </a:t>
            </a:r>
            <a:r>
              <a:rPr lang="en-US" sz="1600" i="1" dirty="0" err="1">
                <a:solidFill>
                  <a:prstClr val="black"/>
                </a:solidFill>
              </a:rPr>
              <a:t>f</a:t>
            </a:r>
            <a:r>
              <a:rPr lang="en-US" sz="1600" dirty="0">
                <a:solidFill>
                  <a:prstClr val="black"/>
                </a:solidFill>
              </a:rPr>
              <a:t> of the</a:t>
            </a:r>
            <a:r>
              <a:rPr lang="en-US" sz="1600" dirty="0" smtClean="0">
                <a:solidFill>
                  <a:prstClr val="black"/>
                </a:solidFill>
              </a:rPr>
              <a:t> hubs.</a:t>
            </a:r>
          </a:p>
          <a:p>
            <a:pPr eaLnBrk="0" hangingPunct="0">
              <a:lnSpc>
                <a:spcPct val="120000"/>
              </a:lnSpc>
            </a:pPr>
            <a:r>
              <a:rPr lang="en-US" sz="1600" dirty="0" smtClean="0">
                <a:solidFill>
                  <a:prstClr val="black"/>
                </a:solidFill>
              </a:rPr>
              <a:t>At what threshold </a:t>
            </a:r>
            <a:r>
              <a:rPr lang="en-US" sz="1600" dirty="0" err="1" smtClean="0">
                <a:solidFill>
                  <a:prstClr val="black"/>
                </a:solidFill>
              </a:rPr>
              <a:t>f</a:t>
            </a:r>
            <a:r>
              <a:rPr lang="en-US" sz="1600" baseline="-25000" dirty="0" err="1" smtClean="0">
                <a:solidFill>
                  <a:prstClr val="black"/>
                </a:solidFill>
              </a:rPr>
              <a:t>c</a:t>
            </a:r>
            <a:r>
              <a:rPr lang="en-US" sz="1600" dirty="0" smtClean="0">
                <a:solidFill>
                  <a:prstClr val="black"/>
                </a:solidFill>
              </a:rPr>
              <a:t> will the network fall apart (no giant component)?</a:t>
            </a:r>
          </a:p>
          <a:p>
            <a:pPr eaLnBrk="0" hangingPunct="0">
              <a:lnSpc>
                <a:spcPct val="120000"/>
              </a:lnSpc>
            </a:pPr>
            <a:r>
              <a:rPr lang="en-US" sz="1600" dirty="0" smtClean="0">
                <a:solidFill>
                  <a:prstClr val="black"/>
                </a:solidFill>
              </a:rPr>
              <a:t>Hub removal changes </a:t>
            </a:r>
          </a:p>
          <a:p>
            <a:pPr eaLnBrk="0" hangingPunct="0">
              <a:lnSpc>
                <a:spcPct val="120000"/>
              </a:lnSpc>
            </a:pPr>
            <a:r>
              <a:rPr lang="en-US" sz="1600" dirty="0">
                <a:solidFill>
                  <a:prstClr val="black"/>
                </a:solidFill>
              </a:rPr>
              <a:t>	</a:t>
            </a:r>
            <a:r>
              <a:rPr lang="en-US" sz="1600" dirty="0" smtClean="0">
                <a:solidFill>
                  <a:prstClr val="black"/>
                </a:solidFill>
              </a:rPr>
              <a:t>the maximum degree of the network [</a:t>
            </a:r>
            <a:r>
              <a:rPr lang="en-US" sz="1600" dirty="0" err="1" smtClean="0">
                <a:solidFill>
                  <a:prstClr val="black"/>
                </a:solidFill>
              </a:rPr>
              <a:t>K</a:t>
            </a:r>
            <a:r>
              <a:rPr lang="en-US" sz="1600" baseline="-25000" dirty="0" err="1" smtClean="0">
                <a:solidFill>
                  <a:prstClr val="black"/>
                </a:solidFill>
              </a:rPr>
              <a:t>max</a:t>
            </a:r>
            <a:r>
              <a:rPr lang="en-US" sz="1600" dirty="0" smtClean="0">
                <a:solidFill>
                  <a:prstClr val="black"/>
                </a:solidFill>
              </a:rPr>
              <a:t> </a:t>
            </a:r>
            <a:r>
              <a:rPr lang="en-US" sz="1600" dirty="0" err="1" smtClean="0">
                <a:solidFill>
                  <a:prstClr val="black"/>
                </a:solidFill>
                <a:sym typeface="Wingdings"/>
              </a:rPr>
              <a:t></a:t>
            </a:r>
            <a:r>
              <a:rPr lang="en-US" sz="1600" dirty="0" smtClean="0">
                <a:solidFill>
                  <a:prstClr val="black"/>
                </a:solidFill>
                <a:sym typeface="Wingdings"/>
              </a:rPr>
              <a:t> </a:t>
            </a:r>
            <a:r>
              <a:rPr lang="en-US" sz="1600" dirty="0" err="1" smtClean="0">
                <a:solidFill>
                  <a:prstClr val="black"/>
                </a:solidFill>
                <a:sym typeface="Wingdings"/>
              </a:rPr>
              <a:t>K’</a:t>
            </a:r>
            <a:r>
              <a:rPr lang="en-US" sz="1600" baseline="-25000" dirty="0" err="1" smtClean="0">
                <a:solidFill>
                  <a:prstClr val="black"/>
                </a:solidFill>
                <a:sym typeface="Wingdings"/>
              </a:rPr>
              <a:t>max</a:t>
            </a:r>
            <a:r>
              <a:rPr lang="en-US" sz="1600" dirty="0" smtClean="0">
                <a:solidFill>
                  <a:prstClr val="black"/>
                </a:solidFill>
              </a:rPr>
              <a:t> ≤</a:t>
            </a:r>
            <a:r>
              <a:rPr lang="en-US" sz="1600" dirty="0" err="1" smtClean="0">
                <a:solidFill>
                  <a:prstClr val="black"/>
                </a:solidFill>
              </a:rPr>
              <a:t>K</a:t>
            </a:r>
            <a:r>
              <a:rPr lang="en-US" sz="1600" baseline="-25000" dirty="0" err="1" smtClean="0">
                <a:solidFill>
                  <a:prstClr val="black"/>
                </a:solidFill>
              </a:rPr>
              <a:t>max</a:t>
            </a:r>
            <a:r>
              <a:rPr lang="en-US" sz="1600" dirty="0" smtClean="0">
                <a:solidFill>
                  <a:prstClr val="black"/>
                </a:solidFill>
              </a:rPr>
              <a:t>) </a:t>
            </a:r>
          </a:p>
          <a:p>
            <a:pPr eaLnBrk="0" hangingPunct="0">
              <a:lnSpc>
                <a:spcPct val="120000"/>
              </a:lnSpc>
            </a:pPr>
            <a:r>
              <a:rPr lang="en-US" sz="1600" dirty="0">
                <a:solidFill>
                  <a:prstClr val="black"/>
                </a:solidFill>
              </a:rPr>
              <a:t>	</a:t>
            </a:r>
            <a:r>
              <a:rPr lang="en-US" sz="1600" dirty="0" smtClean="0">
                <a:solidFill>
                  <a:prstClr val="black"/>
                </a:solidFill>
              </a:rPr>
              <a:t>the degree distribution [</a:t>
            </a:r>
            <a:r>
              <a:rPr lang="en-US" sz="1600" dirty="0" err="1" smtClean="0">
                <a:solidFill>
                  <a:prstClr val="black"/>
                </a:solidFill>
              </a:rPr>
              <a:t>P(k</a:t>
            </a:r>
            <a:r>
              <a:rPr lang="en-US" sz="1600" dirty="0" smtClean="0">
                <a:solidFill>
                  <a:prstClr val="black"/>
                </a:solidFill>
              </a:rPr>
              <a:t>) </a:t>
            </a:r>
            <a:r>
              <a:rPr lang="en-US" sz="1600" dirty="0" err="1" smtClean="0">
                <a:solidFill>
                  <a:prstClr val="black"/>
                </a:solidFill>
                <a:sym typeface="Wingdings"/>
              </a:rPr>
              <a:t></a:t>
            </a:r>
            <a:r>
              <a:rPr lang="en-US" sz="1600" dirty="0" smtClean="0">
                <a:solidFill>
                  <a:prstClr val="black"/>
                </a:solidFill>
                <a:sym typeface="Wingdings"/>
              </a:rPr>
              <a:t> </a:t>
            </a:r>
            <a:r>
              <a:rPr lang="en-US" sz="1600" dirty="0" err="1" smtClean="0">
                <a:solidFill>
                  <a:prstClr val="black"/>
                </a:solidFill>
                <a:sym typeface="Wingdings"/>
              </a:rPr>
              <a:t>P’(k</a:t>
            </a:r>
            <a:r>
              <a:rPr lang="en-US" sz="1600" dirty="0" smtClean="0">
                <a:solidFill>
                  <a:prstClr val="black"/>
                </a:solidFill>
                <a:sym typeface="Wingdings"/>
              </a:rPr>
              <a:t>’)]</a:t>
            </a:r>
            <a:r>
              <a:rPr lang="en-US" sz="1600" dirty="0" smtClean="0">
                <a:solidFill>
                  <a:prstClr val="black"/>
                </a:solidFill>
              </a:rPr>
              <a:t> </a:t>
            </a:r>
          </a:p>
          <a:p>
            <a:pPr eaLnBrk="0" hangingPunct="0">
              <a:lnSpc>
                <a:spcPct val="120000"/>
              </a:lnSpc>
            </a:pPr>
            <a:r>
              <a:rPr lang="en-US" sz="1600" dirty="0" smtClean="0">
                <a:solidFill>
                  <a:prstClr val="black"/>
                </a:solidFill>
              </a:rPr>
              <a:t>A node with degree </a:t>
            </a:r>
            <a:r>
              <a:rPr lang="en-US" sz="1600" dirty="0" err="1" smtClean="0">
                <a:solidFill>
                  <a:prstClr val="black"/>
                </a:solidFill>
              </a:rPr>
              <a:t>k</a:t>
            </a:r>
            <a:r>
              <a:rPr lang="en-US" sz="1600" dirty="0" smtClean="0">
                <a:solidFill>
                  <a:prstClr val="black"/>
                </a:solidFill>
              </a:rPr>
              <a:t> will loose some links because some of its neighbors will vanish.</a:t>
            </a:r>
          </a:p>
          <a:p>
            <a:pPr eaLnBrk="0" hangingPunct="0">
              <a:lnSpc>
                <a:spcPct val="120000"/>
              </a:lnSpc>
            </a:pPr>
            <a:endParaRPr lang="en-US" sz="1600" dirty="0" smtClean="0">
              <a:solidFill>
                <a:prstClr val="black"/>
              </a:solidFill>
            </a:endParaRPr>
          </a:p>
        </p:txBody>
      </p:sp>
      <p:sp>
        <p:nvSpPr>
          <p:cNvPr id="6" name="Text Box 8"/>
          <p:cNvSpPr txBox="1">
            <a:spLocks noChangeArrowheads="1"/>
          </p:cNvSpPr>
          <p:nvPr/>
        </p:nvSpPr>
        <p:spPr bwMode="auto">
          <a:xfrm>
            <a:off x="0" y="6468284"/>
            <a:ext cx="4401064" cy="379591"/>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600" dirty="0">
                <a:solidFill>
                  <a:prstClr val="black"/>
                </a:solidFill>
              </a:rPr>
              <a:t>Cohen et al., Phys. Rev. </a:t>
            </a:r>
            <a:r>
              <a:rPr lang="en-US" sz="1600" dirty="0" err="1">
                <a:solidFill>
                  <a:prstClr val="black"/>
                </a:solidFill>
              </a:rPr>
              <a:t>Lett</a:t>
            </a:r>
            <a:r>
              <a:rPr lang="en-US" sz="1600" dirty="0">
                <a:solidFill>
                  <a:prstClr val="black"/>
                </a:solidFill>
              </a:rPr>
              <a:t>. 85, 4626 (2000).</a:t>
            </a:r>
          </a:p>
        </p:txBody>
      </p:sp>
    </p:spTree>
    <p:extLst>
      <p:ext uri="{BB962C8B-B14F-4D97-AF65-F5344CB8AC3E}">
        <p14:creationId xmlns:p14="http://schemas.microsoft.com/office/powerpoint/2010/main" val="398730724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4147" name="Picture 3" descr="E-R (130-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376363" y="609600"/>
            <a:ext cx="6389687"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34149" name="Oval 5"/>
          <p:cNvSpPr>
            <a:spLocks noChangeArrowheads="1"/>
          </p:cNvSpPr>
          <p:nvPr/>
        </p:nvSpPr>
        <p:spPr bwMode="auto">
          <a:xfrm>
            <a:off x="2667000" y="1828800"/>
            <a:ext cx="3048000" cy="2057400"/>
          </a:xfrm>
          <a:prstGeom prst="ellipse">
            <a:avLst/>
          </a:prstGeom>
          <a:noFill/>
          <a:ln w="95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endParaRPr>
          </a:p>
        </p:txBody>
      </p:sp>
      <p:sp>
        <p:nvSpPr>
          <p:cNvPr id="187394" name="Text Box 2"/>
          <p:cNvSpPr txBox="1">
            <a:spLocks noChangeArrowheads="1"/>
          </p:cNvSpPr>
          <p:nvPr/>
        </p:nvSpPr>
        <p:spPr bwMode="auto">
          <a:xfrm>
            <a:off x="1143000" y="94570"/>
            <a:ext cx="74813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chemeClr val="accent3">
                    <a:lumMod val="75000"/>
                  </a:schemeClr>
                </a:solidFill>
              </a:rPr>
              <a:t>Random </a:t>
            </a:r>
            <a:r>
              <a:rPr lang="en-US" sz="3600" dirty="0" smtClean="0">
                <a:solidFill>
                  <a:schemeClr val="accent3">
                    <a:lumMod val="75000"/>
                  </a:schemeClr>
                </a:solidFill>
              </a:rPr>
              <a:t>(E</a:t>
            </a:r>
            <a:r>
              <a:rPr lang="en-US" sz="3600" dirty="0">
                <a:solidFill>
                  <a:schemeClr val="accent3">
                    <a:lumMod val="75000"/>
                  </a:schemeClr>
                </a:solidFill>
              </a:rPr>
              <a:t>&amp;</a:t>
            </a:r>
            <a:r>
              <a:rPr lang="en-US" sz="3600" dirty="0" smtClean="0">
                <a:solidFill>
                  <a:schemeClr val="accent3">
                    <a:lumMod val="75000"/>
                  </a:schemeClr>
                </a:solidFill>
              </a:rPr>
              <a:t>R) </a:t>
            </a:r>
            <a:r>
              <a:rPr lang="en-US" sz="3600" dirty="0">
                <a:solidFill>
                  <a:schemeClr val="accent3">
                    <a:lumMod val="75000"/>
                  </a:schemeClr>
                </a:solidFill>
              </a:rPr>
              <a:t>network: limited reach  </a:t>
            </a:r>
            <a:endParaRPr lang="en-US" sz="3600" baseline="30000" dirty="0">
              <a:solidFill>
                <a:schemeClr val="accent3">
                  <a:lumMod val="75000"/>
                </a:schemeClr>
              </a:solidFill>
            </a:endParaRPr>
          </a:p>
        </p:txBody>
      </p:sp>
    </p:spTree>
    <p:extLst>
      <p:ext uri="{BB962C8B-B14F-4D97-AF65-F5344CB8AC3E}">
        <p14:creationId xmlns:p14="http://schemas.microsoft.com/office/powerpoint/2010/main" val="221173912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8244" name="Picture 4" descr="SF (130-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438275" y="609600"/>
            <a:ext cx="626745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38246" name="Oval 6"/>
          <p:cNvSpPr>
            <a:spLocks noChangeArrowheads="1"/>
          </p:cNvSpPr>
          <p:nvPr/>
        </p:nvSpPr>
        <p:spPr bwMode="auto">
          <a:xfrm>
            <a:off x="2743200" y="1828800"/>
            <a:ext cx="3733800" cy="3124200"/>
          </a:xfrm>
          <a:prstGeom prst="ellipse">
            <a:avLst/>
          </a:prstGeom>
          <a:noFill/>
          <a:ln w="95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endParaRPr>
          </a:p>
        </p:txBody>
      </p:sp>
      <p:sp>
        <p:nvSpPr>
          <p:cNvPr id="138247" name="Text Box 7"/>
          <p:cNvSpPr txBox="1">
            <a:spLocks noChangeArrowheads="1"/>
          </p:cNvSpPr>
          <p:nvPr/>
        </p:nvSpPr>
        <p:spPr bwMode="auto">
          <a:xfrm>
            <a:off x="1559316" y="51892"/>
            <a:ext cx="63253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chemeClr val="accent3">
                    <a:lumMod val="75000"/>
                  </a:schemeClr>
                </a:solidFill>
              </a:rPr>
              <a:t>scale</a:t>
            </a:r>
            <a:r>
              <a:rPr lang="en-US" sz="3600" dirty="0">
                <a:solidFill>
                  <a:schemeClr val="accent3">
                    <a:lumMod val="75000"/>
                  </a:schemeClr>
                </a:solidFill>
              </a:rPr>
              <a:t>-free network: wider reach  </a:t>
            </a:r>
            <a:endParaRPr lang="en-US" sz="3600" baseline="30000" dirty="0">
              <a:solidFill>
                <a:schemeClr val="accent3">
                  <a:lumMod val="75000"/>
                </a:schemeClr>
              </a:solidFill>
            </a:endParaRPr>
          </a:p>
        </p:txBody>
      </p:sp>
    </p:spTree>
    <p:extLst>
      <p:ext uri="{BB962C8B-B14F-4D97-AF65-F5344CB8AC3E}">
        <p14:creationId xmlns:p14="http://schemas.microsoft.com/office/powerpoint/2010/main" val="44586657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accent3">
                    <a:lumMod val="75000"/>
                  </a:schemeClr>
                </a:solidFill>
              </a:rPr>
              <a:t>Evolution of scale-free networks</a:t>
            </a:r>
            <a:endParaRPr lang="en-US" dirty="0">
              <a:solidFill>
                <a:schemeClr val="accent3">
                  <a:lumMod val="75000"/>
                </a:schemeClr>
              </a:solidFill>
            </a:endParaRPr>
          </a:p>
        </p:txBody>
      </p:sp>
      <p:pic>
        <p:nvPicPr>
          <p:cNvPr id="4" name="Picture 3"/>
          <p:cNvPicPr>
            <a:picLocks noChangeAspect="1"/>
          </p:cNvPicPr>
          <p:nvPr/>
        </p:nvPicPr>
        <p:blipFill rotWithShape="1">
          <a:blip r:embed="rId3"/>
          <a:srcRect b="61942"/>
          <a:stretch/>
        </p:blipFill>
        <p:spPr>
          <a:xfrm>
            <a:off x="0" y="3715893"/>
            <a:ext cx="4909649" cy="2898957"/>
          </a:xfrm>
          <a:prstGeom prst="rect">
            <a:avLst/>
          </a:prstGeom>
        </p:spPr>
      </p:pic>
      <p:sp>
        <p:nvSpPr>
          <p:cNvPr id="5" name="TextBox 4"/>
          <p:cNvSpPr txBox="1"/>
          <p:nvPr/>
        </p:nvSpPr>
        <p:spPr>
          <a:xfrm>
            <a:off x="351303" y="2350735"/>
            <a:ext cx="1461683" cy="369332"/>
          </a:xfrm>
          <a:prstGeom prst="rect">
            <a:avLst/>
          </a:prstGeom>
          <a:noFill/>
        </p:spPr>
        <p:txBody>
          <a:bodyPr wrap="none" rtlCol="0">
            <a:spAutoFit/>
          </a:bodyPr>
          <a:lstStyle/>
          <a:p>
            <a:r>
              <a:rPr lang="en-US" dirty="0" smtClean="0"/>
              <a:t>1. duplication</a:t>
            </a:r>
            <a:endParaRPr lang="en-US" dirty="0"/>
          </a:p>
        </p:txBody>
      </p:sp>
      <p:sp>
        <p:nvSpPr>
          <p:cNvPr id="6" name="TextBox 5"/>
          <p:cNvSpPr txBox="1"/>
          <p:nvPr/>
        </p:nvSpPr>
        <p:spPr>
          <a:xfrm>
            <a:off x="351303" y="2783053"/>
            <a:ext cx="2659702" cy="369332"/>
          </a:xfrm>
          <a:prstGeom prst="rect">
            <a:avLst/>
          </a:prstGeom>
          <a:noFill/>
        </p:spPr>
        <p:txBody>
          <a:bodyPr wrap="none" rtlCol="0">
            <a:spAutoFit/>
          </a:bodyPr>
          <a:lstStyle/>
          <a:p>
            <a:r>
              <a:rPr lang="en-US" dirty="0" smtClean="0"/>
              <a:t>2. Preferential attachment</a:t>
            </a:r>
            <a:endParaRPr lang="en-US" dirty="0"/>
          </a:p>
        </p:txBody>
      </p:sp>
      <p:pic>
        <p:nvPicPr>
          <p:cNvPr id="7" name="Picture 6"/>
          <p:cNvPicPr>
            <a:picLocks noChangeAspect="1"/>
          </p:cNvPicPr>
          <p:nvPr/>
        </p:nvPicPr>
        <p:blipFill rotWithShape="1">
          <a:blip r:embed="rId3"/>
          <a:srcRect t="38057"/>
          <a:stretch/>
        </p:blipFill>
        <p:spPr>
          <a:xfrm>
            <a:off x="5431678" y="3350472"/>
            <a:ext cx="3592625" cy="3452635"/>
          </a:xfrm>
          <a:prstGeom prst="rect">
            <a:avLst/>
          </a:prstGeom>
        </p:spPr>
      </p:pic>
    </p:spTree>
    <p:extLst>
      <p:ext uri="{BB962C8B-B14F-4D97-AF65-F5344CB8AC3E}">
        <p14:creationId xmlns:p14="http://schemas.microsoft.com/office/powerpoint/2010/main" val="290398954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75000"/>
                  </a:schemeClr>
                </a:solidFill>
              </a:rPr>
              <a:t>Google page rank: an example of preferential attachment</a:t>
            </a:r>
            <a:endParaRPr lang="en-US" dirty="0">
              <a:solidFill>
                <a:schemeClr val="accent3">
                  <a:lumMod val="75000"/>
                </a:schemeClr>
              </a:solidFill>
            </a:endParaRPr>
          </a:p>
        </p:txBody>
      </p:sp>
      <p:sp>
        <p:nvSpPr>
          <p:cNvPr id="3" name="Content Placeholder 2"/>
          <p:cNvSpPr>
            <a:spLocks noGrp="1"/>
          </p:cNvSpPr>
          <p:nvPr>
            <p:ph idx="1"/>
          </p:nvPr>
        </p:nvSpPr>
        <p:spPr>
          <a:xfrm>
            <a:off x="457200" y="1959416"/>
            <a:ext cx="8229600" cy="4525963"/>
          </a:xfrm>
        </p:spPr>
        <p:txBody>
          <a:bodyPr>
            <a:normAutofit/>
          </a:bodyPr>
          <a:lstStyle/>
          <a:p>
            <a:r>
              <a:rPr lang="en-US" sz="2000" dirty="0"/>
              <a:t>Preferential attachment will favor older </a:t>
            </a:r>
            <a:r>
              <a:rPr lang="en-US" sz="2000" dirty="0" smtClean="0"/>
              <a:t>nodes (e.g. journal </a:t>
            </a:r>
            <a:r>
              <a:rPr lang="en-US" sz="2000" dirty="0"/>
              <a:t>article </a:t>
            </a:r>
            <a:r>
              <a:rPr lang="en-US" sz="2000" dirty="0" smtClean="0"/>
              <a:t>citations). </a:t>
            </a:r>
            <a:r>
              <a:rPr lang="en-US" sz="2000" dirty="0"/>
              <a:t>Early journal articles on a given topic more likely to be cited. Once cited, this material is more likely to be cited again in new articles, so original articles in a field have a higher likelihood of becoming hubs in a network of references</a:t>
            </a:r>
            <a:r>
              <a:rPr lang="en-US" sz="2000" dirty="0" smtClean="0"/>
              <a:t>.</a:t>
            </a:r>
          </a:p>
          <a:p>
            <a:endParaRPr lang="en-US" sz="2000" dirty="0"/>
          </a:p>
          <a:p>
            <a:r>
              <a:rPr lang="en-US" sz="2000" dirty="0" smtClean="0"/>
              <a:t>The Google search engine (PageRank) interprets </a:t>
            </a:r>
            <a:r>
              <a:rPr lang="en-US" sz="2000" dirty="0"/>
              <a:t>a link from page A to page B as a vote, by page A, for page B. </a:t>
            </a:r>
            <a:r>
              <a:rPr lang="en-US" sz="2000" dirty="0" smtClean="0"/>
              <a:t>It </a:t>
            </a:r>
            <a:r>
              <a:rPr lang="en-US" sz="2000" dirty="0"/>
              <a:t>also analyzes the page that casts the vote. Votes cast by pages that are themselves "important" weigh more heavily and help to make other pages "</a:t>
            </a:r>
            <a:r>
              <a:rPr lang="en-US" sz="2000" dirty="0" smtClean="0"/>
              <a:t>important”.</a:t>
            </a:r>
            <a:endParaRPr lang="en-US" sz="2000" dirty="0"/>
          </a:p>
        </p:txBody>
      </p:sp>
    </p:spTree>
    <p:extLst>
      <p:ext uri="{BB962C8B-B14F-4D97-AF65-F5344CB8AC3E}">
        <p14:creationId xmlns:p14="http://schemas.microsoft.com/office/powerpoint/2010/main" val="376847838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 y="0"/>
            <a:ext cx="8229600" cy="1143000"/>
          </a:xfrm>
        </p:spPr>
        <p:txBody>
          <a:bodyPr/>
          <a:lstStyle/>
          <a:p>
            <a:r>
              <a:rPr lang="en-US" dirty="0" smtClean="0">
                <a:solidFill>
                  <a:schemeClr val="accent3">
                    <a:lumMod val="75000"/>
                  </a:schemeClr>
                </a:solidFill>
              </a:rPr>
              <a:t>Useful links on networks</a:t>
            </a:r>
            <a:endParaRPr lang="en-US" dirty="0">
              <a:solidFill>
                <a:schemeClr val="accent3">
                  <a:lumMod val="75000"/>
                </a:schemeClr>
              </a:solidFill>
            </a:endParaRPr>
          </a:p>
        </p:txBody>
      </p:sp>
      <p:sp>
        <p:nvSpPr>
          <p:cNvPr id="4" name="Rectangle 3"/>
          <p:cNvSpPr/>
          <p:nvPr/>
        </p:nvSpPr>
        <p:spPr>
          <a:xfrm>
            <a:off x="1810559" y="1877419"/>
            <a:ext cx="4894930" cy="369332"/>
          </a:xfrm>
          <a:prstGeom prst="rect">
            <a:avLst/>
          </a:prstGeom>
        </p:spPr>
        <p:txBody>
          <a:bodyPr wrap="none">
            <a:spAutoFit/>
          </a:bodyPr>
          <a:lstStyle/>
          <a:p>
            <a:pPr marL="285750" indent="-285750">
              <a:buFont typeface="Wingdings" panose="05000000000000000000" pitchFamily="2" charset="2"/>
              <a:buChar char="Ø"/>
            </a:pPr>
            <a:r>
              <a:rPr lang="en-US" dirty="0" smtClean="0"/>
              <a:t>http://</a:t>
            </a:r>
            <a:r>
              <a:rPr lang="en-US" dirty="0" err="1" smtClean="0"/>
              <a:t>barabasilab.neu.edu</a:t>
            </a:r>
            <a:r>
              <a:rPr lang="en-US" dirty="0" smtClean="0"/>
              <a:t>/courses/phys5116/</a:t>
            </a:r>
            <a:endParaRPr lang="en-US" dirty="0"/>
          </a:p>
        </p:txBody>
      </p:sp>
      <p:sp>
        <p:nvSpPr>
          <p:cNvPr id="5" name="TextBox 4"/>
          <p:cNvSpPr txBox="1"/>
          <p:nvPr/>
        </p:nvSpPr>
        <p:spPr>
          <a:xfrm>
            <a:off x="1810559" y="2712860"/>
            <a:ext cx="5425844" cy="369332"/>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http://</a:t>
            </a:r>
            <a:r>
              <a:rPr lang="en-US" dirty="0" err="1" smtClean="0"/>
              <a:t>math.nist.gov</a:t>
            </a:r>
            <a:r>
              <a:rPr lang="en-US" dirty="0" smtClean="0"/>
              <a:t>/~</a:t>
            </a:r>
            <a:r>
              <a:rPr lang="en-US" dirty="0" err="1" smtClean="0"/>
              <a:t>RPozo</a:t>
            </a:r>
            <a:r>
              <a:rPr lang="en-US" dirty="0" smtClean="0"/>
              <a:t>/</a:t>
            </a:r>
            <a:r>
              <a:rPr lang="en-US" dirty="0" err="1" smtClean="0"/>
              <a:t>complex_datasets.html</a:t>
            </a:r>
            <a:endParaRPr lang="en-US" dirty="0"/>
          </a:p>
        </p:txBody>
      </p:sp>
      <p:sp>
        <p:nvSpPr>
          <p:cNvPr id="6" name="TextBox 5"/>
          <p:cNvSpPr txBox="1"/>
          <p:nvPr/>
        </p:nvSpPr>
        <p:spPr>
          <a:xfrm>
            <a:off x="1810559" y="3548301"/>
            <a:ext cx="5485669" cy="369332"/>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http://www2.econ.iastate.edu/</a:t>
            </a:r>
            <a:r>
              <a:rPr lang="en-US" dirty="0" err="1" smtClean="0"/>
              <a:t>tesfatsi</a:t>
            </a:r>
            <a:r>
              <a:rPr lang="en-US" dirty="0" smtClean="0"/>
              <a:t>/</a:t>
            </a:r>
            <a:r>
              <a:rPr lang="en-US" dirty="0" err="1" smtClean="0"/>
              <a:t>netgroup.htm</a:t>
            </a:r>
            <a:endParaRPr lang="en-US" dirty="0"/>
          </a:p>
        </p:txBody>
      </p:sp>
      <p:sp>
        <p:nvSpPr>
          <p:cNvPr id="7" name="TextBox 6"/>
          <p:cNvSpPr txBox="1"/>
          <p:nvPr/>
        </p:nvSpPr>
        <p:spPr>
          <a:xfrm>
            <a:off x="1810559" y="4383742"/>
            <a:ext cx="4975657" cy="369332"/>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http://</a:t>
            </a:r>
            <a:r>
              <a:rPr lang="en-US" dirty="0" err="1" smtClean="0"/>
              <a:t>www.visualcomplexity.com</a:t>
            </a:r>
            <a:r>
              <a:rPr lang="en-US" dirty="0" smtClean="0"/>
              <a:t>/</a:t>
            </a:r>
            <a:r>
              <a:rPr lang="en-US" dirty="0" err="1" smtClean="0"/>
              <a:t>vc</a:t>
            </a:r>
            <a:r>
              <a:rPr lang="en-US" dirty="0" smtClean="0"/>
              <a:t>/</a:t>
            </a:r>
            <a:r>
              <a:rPr lang="en-US" dirty="0" err="1" smtClean="0"/>
              <a:t>about.cfm</a:t>
            </a:r>
            <a:endParaRPr lang="en-US" dirty="0"/>
          </a:p>
        </p:txBody>
      </p:sp>
      <p:sp>
        <p:nvSpPr>
          <p:cNvPr id="8" name="TextBox 7"/>
          <p:cNvSpPr txBox="1"/>
          <p:nvPr/>
        </p:nvSpPr>
        <p:spPr>
          <a:xfrm>
            <a:off x="1810559" y="5219183"/>
            <a:ext cx="3719480" cy="369332"/>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http://</a:t>
            </a:r>
            <a:r>
              <a:rPr lang="en-US" dirty="0" err="1" smtClean="0"/>
              <a:t>necsi.edu</a:t>
            </a:r>
            <a:r>
              <a:rPr lang="en-US" dirty="0" smtClean="0"/>
              <a:t>/publications/</a:t>
            </a:r>
            <a:r>
              <a:rPr lang="en-US" dirty="0" err="1" smtClean="0"/>
              <a:t>dcs</a:t>
            </a:r>
            <a:r>
              <a:rPr lang="en-US" dirty="0" smtClean="0"/>
              <a:t>/</a:t>
            </a:r>
            <a:endParaRPr lang="en-US" dirty="0"/>
          </a:p>
        </p:txBody>
      </p:sp>
      <p:sp>
        <p:nvSpPr>
          <p:cNvPr id="9" name="TextBox 8"/>
          <p:cNvSpPr txBox="1"/>
          <p:nvPr/>
        </p:nvSpPr>
        <p:spPr>
          <a:xfrm>
            <a:off x="1810559" y="6054623"/>
            <a:ext cx="2770759" cy="369332"/>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http://</a:t>
            </a:r>
            <a:r>
              <a:rPr lang="en-US" dirty="0" err="1" smtClean="0"/>
              <a:t>cnets.indiana.edu</a:t>
            </a:r>
            <a:endParaRPr lang="en-US" dirty="0"/>
          </a:p>
        </p:txBody>
      </p:sp>
    </p:spTree>
    <p:extLst>
      <p:ext uri="{BB962C8B-B14F-4D97-AF65-F5344CB8AC3E}">
        <p14:creationId xmlns:p14="http://schemas.microsoft.com/office/powerpoint/2010/main" val="38759206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142842" y="1945273"/>
            <a:ext cx="3991930" cy="3989095"/>
          </a:xfrm>
          <a:noFill/>
          <a:ln/>
        </p:spPr>
      </p:pic>
      <p:sp>
        <p:nvSpPr>
          <p:cNvPr id="2" name="Title 1"/>
          <p:cNvSpPr>
            <a:spLocks noGrp="1"/>
          </p:cNvSpPr>
          <p:nvPr>
            <p:ph type="title"/>
          </p:nvPr>
        </p:nvSpPr>
        <p:spPr>
          <a:xfrm>
            <a:off x="457200" y="4438"/>
            <a:ext cx="8229600" cy="1143000"/>
          </a:xfrm>
        </p:spPr>
        <p:txBody>
          <a:bodyPr/>
          <a:lstStyle/>
          <a:p>
            <a:r>
              <a:rPr lang="en-US" dirty="0" smtClean="0">
                <a:solidFill>
                  <a:schemeClr val="accent3">
                    <a:lumMod val="75000"/>
                  </a:schemeClr>
                </a:solidFill>
              </a:rPr>
              <a:t>Examples of real-life networks</a:t>
            </a:r>
            <a:endParaRPr lang="en-US" dirty="0">
              <a:solidFill>
                <a:schemeClr val="accent3">
                  <a:lumMod val="75000"/>
                </a:schemeClr>
              </a:solidFill>
            </a:endParaRPr>
          </a:p>
        </p:txBody>
      </p:sp>
      <p:grpSp>
        <p:nvGrpSpPr>
          <p:cNvPr id="5" name="Group 14"/>
          <p:cNvGrpSpPr>
            <a:grpSpLocks/>
          </p:cNvGrpSpPr>
          <p:nvPr/>
        </p:nvGrpSpPr>
        <p:grpSpPr bwMode="auto">
          <a:xfrm>
            <a:off x="76200" y="1971968"/>
            <a:ext cx="1676400" cy="1905000"/>
            <a:chOff x="48" y="672"/>
            <a:chExt cx="1056" cy="1200"/>
          </a:xfrm>
        </p:grpSpPr>
        <p:sp>
          <p:nvSpPr>
            <p:cNvPr id="6" name="Rectangle 7"/>
            <p:cNvSpPr>
              <a:spLocks noChangeArrowheads="1"/>
            </p:cNvSpPr>
            <p:nvPr/>
          </p:nvSpPr>
          <p:spPr bwMode="auto">
            <a:xfrm>
              <a:off x="48" y="1018"/>
              <a:ext cx="88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Social </a:t>
              </a:r>
            </a:p>
            <a:p>
              <a:r>
                <a:rPr lang="en-US">
                  <a:solidFill>
                    <a:schemeClr val="hlink"/>
                  </a:solidFill>
                </a:rPr>
                <a:t>networks</a:t>
              </a:r>
            </a:p>
          </p:txBody>
        </p:sp>
        <p:sp>
          <p:nvSpPr>
            <p:cNvPr id="7" name="AutoShape 8"/>
            <p:cNvSpPr>
              <a:spLocks/>
            </p:cNvSpPr>
            <p:nvPr/>
          </p:nvSpPr>
          <p:spPr bwMode="auto">
            <a:xfrm>
              <a:off x="864" y="672"/>
              <a:ext cx="240" cy="1200"/>
            </a:xfrm>
            <a:prstGeom prst="leftBrace">
              <a:avLst>
                <a:gd name="adj1" fmla="val 41667"/>
                <a:gd name="adj2" fmla="val 50000"/>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8" name="Rectangle 9"/>
          <p:cNvSpPr>
            <a:spLocks noChangeArrowheads="1"/>
          </p:cNvSpPr>
          <p:nvPr/>
        </p:nvSpPr>
        <p:spPr bwMode="auto">
          <a:xfrm>
            <a:off x="1676400" y="1971968"/>
            <a:ext cx="393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-connections among people</a:t>
            </a:r>
          </a:p>
        </p:txBody>
      </p:sp>
      <p:sp>
        <p:nvSpPr>
          <p:cNvPr id="9" name="Rectangle 10"/>
          <p:cNvSpPr>
            <a:spLocks noChangeArrowheads="1"/>
          </p:cNvSpPr>
          <p:nvPr/>
        </p:nvSpPr>
        <p:spPr bwMode="auto">
          <a:xfrm>
            <a:off x="1676400" y="2333918"/>
            <a:ext cx="5305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-trade among organizations, countries</a:t>
            </a:r>
          </a:p>
        </p:txBody>
      </p:sp>
      <p:sp>
        <p:nvSpPr>
          <p:cNvPr id="10" name="Rectangle 11"/>
          <p:cNvSpPr>
            <a:spLocks noChangeArrowheads="1"/>
          </p:cNvSpPr>
          <p:nvPr/>
        </p:nvSpPr>
        <p:spPr bwMode="auto">
          <a:xfrm>
            <a:off x="1676400" y="2695868"/>
            <a:ext cx="2557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-citation networks</a:t>
            </a:r>
          </a:p>
        </p:txBody>
      </p:sp>
      <p:sp>
        <p:nvSpPr>
          <p:cNvPr id="11" name="Rectangle 12"/>
          <p:cNvSpPr>
            <a:spLocks noChangeArrowheads="1"/>
          </p:cNvSpPr>
          <p:nvPr/>
        </p:nvSpPr>
        <p:spPr bwMode="auto">
          <a:xfrm>
            <a:off x="1676400" y="3057818"/>
            <a:ext cx="2862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-computer networks</a:t>
            </a:r>
          </a:p>
        </p:txBody>
      </p:sp>
      <p:sp>
        <p:nvSpPr>
          <p:cNvPr id="12" name="Rectangle 13"/>
          <p:cNvSpPr>
            <a:spLocks noChangeArrowheads="1"/>
          </p:cNvSpPr>
          <p:nvPr/>
        </p:nvSpPr>
        <p:spPr bwMode="auto">
          <a:xfrm>
            <a:off x="1676400" y="3419768"/>
            <a:ext cx="2322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hlink"/>
                </a:solidFill>
              </a:rPr>
              <a:t>-telephone calls</a:t>
            </a:r>
          </a:p>
        </p:txBody>
      </p:sp>
      <p:sp>
        <p:nvSpPr>
          <p:cNvPr id="13" name="Rectangle 15"/>
          <p:cNvSpPr>
            <a:spLocks noChangeArrowheads="1"/>
          </p:cNvSpPr>
          <p:nvPr/>
        </p:nvSpPr>
        <p:spPr bwMode="auto">
          <a:xfrm>
            <a:off x="533400" y="4257968"/>
            <a:ext cx="4529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solidFill>
                  <a:schemeClr val="hlink"/>
                </a:solidFill>
              </a:rPr>
              <a:t>Organic molecules in chemistry</a:t>
            </a:r>
          </a:p>
        </p:txBody>
      </p:sp>
      <p:sp>
        <p:nvSpPr>
          <p:cNvPr id="14" name="Rectangle 16"/>
          <p:cNvSpPr>
            <a:spLocks noChangeArrowheads="1"/>
          </p:cNvSpPr>
          <p:nvPr/>
        </p:nvSpPr>
        <p:spPr bwMode="auto">
          <a:xfrm>
            <a:off x="533400" y="4867568"/>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a:solidFill>
                  <a:schemeClr val="hlink"/>
                </a:solidFill>
              </a:rPr>
              <a:t>Genes and proteins in biology</a:t>
            </a:r>
          </a:p>
        </p:txBody>
      </p:sp>
      <p:sp>
        <p:nvSpPr>
          <p:cNvPr id="15" name="Rectangle 17"/>
          <p:cNvSpPr>
            <a:spLocks noChangeArrowheads="1"/>
          </p:cNvSpPr>
          <p:nvPr/>
        </p:nvSpPr>
        <p:spPr bwMode="auto">
          <a:xfrm>
            <a:off x="533400" y="5477168"/>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solidFill>
                  <a:schemeClr val="hlink"/>
                </a:solidFill>
              </a:rPr>
              <a:t>Connections among words in text</a:t>
            </a:r>
          </a:p>
        </p:txBody>
      </p:sp>
      <p:sp>
        <p:nvSpPr>
          <p:cNvPr id="16" name="Rectangle 18"/>
          <p:cNvSpPr>
            <a:spLocks noChangeArrowheads="1"/>
          </p:cNvSpPr>
          <p:nvPr/>
        </p:nvSpPr>
        <p:spPr bwMode="auto">
          <a:xfrm>
            <a:off x="533400" y="6086768"/>
            <a:ext cx="7610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solidFill>
                  <a:schemeClr val="hlink"/>
                </a:solidFill>
              </a:rPr>
              <a:t>Transportation (airlines, streets, electric networks, etc)</a:t>
            </a:r>
          </a:p>
        </p:txBody>
      </p:sp>
    </p:spTree>
    <p:extLst>
      <p:ext uri="{BB962C8B-B14F-4D97-AF65-F5344CB8AC3E}">
        <p14:creationId xmlns:p14="http://schemas.microsoft.com/office/powerpoint/2010/main" val="4226386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Types of networks</a:t>
            </a:r>
            <a:endParaRPr lang="en-US" dirty="0">
              <a:solidFill>
                <a:schemeClr val="accent3">
                  <a:lumMod val="75000"/>
                </a:schemeClr>
              </a:solidFill>
            </a:endParaRPr>
          </a:p>
        </p:txBody>
      </p:sp>
      <p:sp>
        <p:nvSpPr>
          <p:cNvPr id="3" name="Content Placeholder 2"/>
          <p:cNvSpPr>
            <a:spLocks noGrp="1"/>
          </p:cNvSpPr>
          <p:nvPr>
            <p:ph idx="1"/>
          </p:nvPr>
        </p:nvSpPr>
        <p:spPr/>
        <p:txBody>
          <a:bodyPr/>
          <a:lstStyle/>
          <a:p>
            <a:r>
              <a:rPr lang="en-US" dirty="0" smtClean="0"/>
              <a:t>Directed </a:t>
            </a:r>
            <a:r>
              <a:rPr lang="en-US" dirty="0" err="1" smtClean="0"/>
              <a:t>vs</a:t>
            </a:r>
            <a:r>
              <a:rPr lang="en-US" dirty="0" smtClean="0"/>
              <a:t> undirected</a:t>
            </a:r>
          </a:p>
          <a:p>
            <a:r>
              <a:rPr lang="en-US" dirty="0" smtClean="0"/>
              <a:t>Random </a:t>
            </a:r>
            <a:r>
              <a:rPr lang="en-US" dirty="0" err="1" smtClean="0"/>
              <a:t>vs</a:t>
            </a:r>
            <a:r>
              <a:rPr lang="en-US" dirty="0" smtClean="0"/>
              <a:t> scale-free</a:t>
            </a:r>
          </a:p>
          <a:p>
            <a:r>
              <a:rPr lang="en-US" dirty="0" smtClean="0"/>
              <a:t>Homogeneous </a:t>
            </a:r>
            <a:r>
              <a:rPr lang="en-US" dirty="0" err="1" smtClean="0"/>
              <a:t>vs</a:t>
            </a:r>
            <a:r>
              <a:rPr lang="en-US" dirty="0" smtClean="0"/>
              <a:t> bi-partite </a:t>
            </a:r>
            <a:r>
              <a:rPr lang="en-US" dirty="0" err="1" smtClean="0"/>
              <a:t>vs</a:t>
            </a:r>
            <a:r>
              <a:rPr lang="en-US" dirty="0" smtClean="0"/>
              <a:t> heterogeneous</a:t>
            </a:r>
          </a:p>
          <a:p>
            <a:endParaRPr lang="en-US" dirty="0"/>
          </a:p>
        </p:txBody>
      </p:sp>
    </p:spTree>
    <p:extLst>
      <p:ext uri="{BB962C8B-B14F-4D97-AF65-F5344CB8AC3E}">
        <p14:creationId xmlns:p14="http://schemas.microsoft.com/office/powerpoint/2010/main" val="21287348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
            <a:ext cx="8229600" cy="1143000"/>
          </a:xfrm>
        </p:spPr>
        <p:txBody>
          <a:bodyPr/>
          <a:lstStyle/>
          <a:p>
            <a:r>
              <a:rPr lang="en-US" dirty="0" smtClean="0">
                <a:solidFill>
                  <a:schemeClr val="accent3">
                    <a:lumMod val="75000"/>
                  </a:schemeClr>
                </a:solidFill>
              </a:rPr>
              <a:t>Undirected </a:t>
            </a:r>
            <a:r>
              <a:rPr lang="en-US" dirty="0" err="1" smtClean="0">
                <a:solidFill>
                  <a:schemeClr val="accent3">
                    <a:lumMod val="75000"/>
                  </a:schemeClr>
                </a:solidFill>
              </a:rPr>
              <a:t>vs</a:t>
            </a:r>
            <a:r>
              <a:rPr lang="en-US" dirty="0" smtClean="0">
                <a:solidFill>
                  <a:schemeClr val="accent3">
                    <a:lumMod val="75000"/>
                  </a:schemeClr>
                </a:solidFill>
              </a:rPr>
              <a:t> directed networks</a:t>
            </a:r>
            <a:endParaRPr lang="en-US" dirty="0">
              <a:solidFill>
                <a:schemeClr val="accent3">
                  <a:lumMod val="75000"/>
                </a:schemeClr>
              </a:solidFill>
            </a:endParaRPr>
          </a:p>
        </p:txBody>
      </p:sp>
      <p:sp>
        <p:nvSpPr>
          <p:cNvPr id="4" name="Text Box 3"/>
          <p:cNvSpPr txBox="1">
            <a:spLocks noChangeArrowheads="1"/>
          </p:cNvSpPr>
          <p:nvPr/>
        </p:nvSpPr>
        <p:spPr bwMode="auto">
          <a:xfrm>
            <a:off x="304800" y="2533011"/>
            <a:ext cx="3810000" cy="1200329"/>
          </a:xfrm>
          <a:prstGeom prst="rect">
            <a:avLst/>
          </a:prstGeom>
          <a:noFill/>
          <a:ln w="9525">
            <a:noFill/>
            <a:miter lim="800000"/>
            <a:headEnd/>
            <a:tailEnd/>
          </a:ln>
        </p:spPr>
        <p:txBody>
          <a:bodyPr wrap="square">
            <a:prstTxWarp prst="textNoShape">
              <a:avLst/>
            </a:prstTxWarp>
            <a:spAutoFit/>
          </a:bodyPr>
          <a:lstStyle/>
          <a:p>
            <a:pPr eaLnBrk="1" hangingPunct="1"/>
            <a:r>
              <a:rPr lang="en-US" sz="1600" dirty="0" smtClean="0">
                <a:latin typeface="Helvetica"/>
                <a:cs typeface="Helvetica"/>
              </a:rPr>
              <a:t>Links: undirected (</a:t>
            </a:r>
            <a:r>
              <a:rPr lang="en-US" sz="1600" i="1" dirty="0" smtClean="0">
                <a:latin typeface="Helvetica"/>
                <a:cs typeface="Helvetica"/>
              </a:rPr>
              <a:t>symmetrical</a:t>
            </a:r>
            <a:r>
              <a:rPr lang="en-US" sz="1600" dirty="0" smtClean="0">
                <a:latin typeface="Helvetica"/>
                <a:cs typeface="Helvetica"/>
              </a:rPr>
              <a:t>) 	</a:t>
            </a:r>
          </a:p>
          <a:p>
            <a:pPr eaLnBrk="1" hangingPunct="1"/>
            <a:endParaRPr lang="en-US" sz="1600" dirty="0" smtClean="0">
              <a:latin typeface="Helvetica"/>
              <a:cs typeface="Helvetica"/>
            </a:endParaRPr>
          </a:p>
          <a:p>
            <a:pPr eaLnBrk="1" hangingPunct="1"/>
            <a:r>
              <a:rPr lang="en-US" sz="1600" dirty="0" smtClean="0">
                <a:latin typeface="Helvetica"/>
                <a:cs typeface="Helvetica"/>
              </a:rPr>
              <a:t>Graph:</a:t>
            </a:r>
          </a:p>
          <a:p>
            <a:pPr eaLnBrk="1" hangingPunct="1"/>
            <a:r>
              <a:rPr lang="en-US" dirty="0" smtClean="0"/>
              <a:t>	</a:t>
            </a:r>
            <a:r>
              <a:rPr lang="en-US" dirty="0"/>
              <a:t>     </a:t>
            </a:r>
            <a:r>
              <a:rPr lang="en-US" sz="2400" dirty="0"/>
              <a:t> </a:t>
            </a:r>
          </a:p>
        </p:txBody>
      </p:sp>
      <p:sp>
        <p:nvSpPr>
          <p:cNvPr id="5" name="TextBox 4"/>
          <p:cNvSpPr txBox="1"/>
          <p:nvPr/>
        </p:nvSpPr>
        <p:spPr>
          <a:xfrm>
            <a:off x="4864443" y="5377811"/>
            <a:ext cx="2622550" cy="1354217"/>
          </a:xfrm>
          <a:prstGeom prst="rect">
            <a:avLst/>
          </a:prstGeom>
          <a:noFill/>
        </p:spPr>
        <p:txBody>
          <a:bodyPr wrap="square" rtlCol="0">
            <a:spAutoFit/>
          </a:bodyPr>
          <a:lstStyle/>
          <a:p>
            <a:r>
              <a:rPr lang="en-US" sz="1600" b="1" u="sng" dirty="0" smtClean="0">
                <a:solidFill>
                  <a:srgbClr val="800000"/>
                </a:solidFill>
                <a:latin typeface="Helvetica"/>
                <a:cs typeface="Helvetica"/>
              </a:rPr>
              <a:t>Directed links :</a:t>
            </a:r>
          </a:p>
          <a:p>
            <a:r>
              <a:rPr lang="en-US" sz="1600" dirty="0" smtClean="0">
                <a:latin typeface="Helvetica"/>
                <a:cs typeface="Helvetica"/>
              </a:rPr>
              <a:t>URLs on the www</a:t>
            </a:r>
          </a:p>
          <a:p>
            <a:r>
              <a:rPr lang="en-US" sz="1600" dirty="0" smtClean="0">
                <a:latin typeface="Helvetica"/>
                <a:cs typeface="Helvetica"/>
              </a:rPr>
              <a:t>phone calls </a:t>
            </a:r>
          </a:p>
          <a:p>
            <a:r>
              <a:rPr lang="en-US" sz="1600" dirty="0" smtClean="0">
                <a:latin typeface="Helvetica"/>
                <a:cs typeface="Helvetica"/>
              </a:rPr>
              <a:t>metabolic reactions</a:t>
            </a:r>
          </a:p>
          <a:p>
            <a:endParaRPr lang="en-US" dirty="0"/>
          </a:p>
        </p:txBody>
      </p:sp>
      <p:sp>
        <p:nvSpPr>
          <p:cNvPr id="6" name="TextBox 3"/>
          <p:cNvSpPr txBox="1">
            <a:spLocks noChangeArrowheads="1"/>
          </p:cNvSpPr>
          <p:nvPr/>
        </p:nvSpPr>
        <p:spPr bwMode="auto">
          <a:xfrm>
            <a:off x="6477000" y="6645071"/>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smtClean="0">
                <a:solidFill>
                  <a:schemeClr val="bg1">
                    <a:lumMod val="65000"/>
                  </a:schemeClr>
                </a:solidFill>
                <a:latin typeface="Helvetica" pitchFamily="36" charset="0"/>
                <a:ea typeface="Helvetica" pitchFamily="36" charset="0"/>
                <a:cs typeface="Helvetica" pitchFamily="36" charset="0"/>
              </a:rPr>
              <a:t>Network Science: Graph Theory </a:t>
            </a:r>
            <a:r>
              <a:rPr lang="en-US" sz="600" i="1" dirty="0" smtClean="0">
                <a:solidFill>
                  <a:schemeClr val="bg1">
                    <a:lumMod val="65000"/>
                  </a:schemeClr>
                </a:solidFill>
                <a:latin typeface="Helvetica" pitchFamily="36" charset="0"/>
                <a:ea typeface="Helvetica" pitchFamily="36" charset="0"/>
                <a:cs typeface="Helvetica" pitchFamily="36" charset="0"/>
              </a:rPr>
              <a:t>January 24, 2011</a:t>
            </a:r>
            <a:endParaRPr lang="en-US" sz="600" i="1" dirty="0">
              <a:solidFill>
                <a:schemeClr val="bg1">
                  <a:lumMod val="65000"/>
                </a:schemeClr>
              </a:solidFill>
              <a:latin typeface="Helvetica" pitchFamily="36" charset="0"/>
              <a:ea typeface="Helvetica" pitchFamily="36" charset="0"/>
              <a:cs typeface="Helvetica" pitchFamily="36" charset="0"/>
            </a:endParaRPr>
          </a:p>
        </p:txBody>
      </p:sp>
      <p:pic>
        <p:nvPicPr>
          <p:cNvPr id="8" name="Picture 7" descr="11.png"/>
          <p:cNvPicPr>
            <a:picLocks noChangeAspect="1"/>
          </p:cNvPicPr>
          <p:nvPr/>
        </p:nvPicPr>
        <p:blipFill>
          <a:blip r:embed="rId3"/>
          <a:stretch>
            <a:fillRect/>
          </a:stretch>
        </p:blipFill>
        <p:spPr>
          <a:xfrm>
            <a:off x="304800" y="3416871"/>
            <a:ext cx="3293030" cy="1694240"/>
          </a:xfrm>
          <a:prstGeom prst="rect">
            <a:avLst/>
          </a:prstGeom>
        </p:spPr>
      </p:pic>
      <p:sp>
        <p:nvSpPr>
          <p:cNvPr id="9" name="TextBox 8"/>
          <p:cNvSpPr txBox="1"/>
          <p:nvPr/>
        </p:nvSpPr>
        <p:spPr>
          <a:xfrm>
            <a:off x="304800" y="1916783"/>
            <a:ext cx="1981200" cy="461665"/>
          </a:xfrm>
          <a:prstGeom prst="rect">
            <a:avLst/>
          </a:prstGeom>
          <a:noFill/>
        </p:spPr>
        <p:txBody>
          <a:bodyPr wrap="square" rtlCol="0">
            <a:spAutoFit/>
          </a:bodyPr>
          <a:lstStyle/>
          <a:p>
            <a:r>
              <a:rPr lang="en-US" sz="2400" b="1" dirty="0" smtClean="0">
                <a:latin typeface="Helvetica"/>
                <a:cs typeface="Helvetica"/>
              </a:rPr>
              <a:t>Undirected</a:t>
            </a:r>
            <a:endParaRPr lang="en-US" sz="2400" dirty="0">
              <a:latin typeface="Helvetica"/>
              <a:cs typeface="Helvetica"/>
            </a:endParaRPr>
          </a:p>
        </p:txBody>
      </p:sp>
      <p:sp>
        <p:nvSpPr>
          <p:cNvPr id="10" name="TextBox 9"/>
          <p:cNvSpPr txBox="1"/>
          <p:nvPr/>
        </p:nvSpPr>
        <p:spPr>
          <a:xfrm>
            <a:off x="4724401" y="1916783"/>
            <a:ext cx="1981200" cy="461665"/>
          </a:xfrm>
          <a:prstGeom prst="rect">
            <a:avLst/>
          </a:prstGeom>
          <a:noFill/>
        </p:spPr>
        <p:txBody>
          <a:bodyPr wrap="square" rtlCol="0">
            <a:spAutoFit/>
          </a:bodyPr>
          <a:lstStyle/>
          <a:p>
            <a:r>
              <a:rPr lang="en-US" sz="2400" b="1" dirty="0" smtClean="0">
                <a:latin typeface="Helvetica"/>
                <a:cs typeface="Helvetica"/>
              </a:rPr>
              <a:t>Directed</a:t>
            </a:r>
            <a:endParaRPr lang="en-US" sz="2400" dirty="0">
              <a:latin typeface="Helvetica"/>
              <a:cs typeface="Helvetica"/>
            </a:endParaRPr>
          </a:p>
        </p:txBody>
      </p:sp>
      <p:sp>
        <p:nvSpPr>
          <p:cNvPr id="11" name="Rectangle 2"/>
          <p:cNvSpPr>
            <a:spLocks/>
          </p:cNvSpPr>
          <p:nvPr/>
        </p:nvSpPr>
        <p:spPr bwMode="auto">
          <a:xfrm>
            <a:off x="792140" y="3537005"/>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A</a:t>
            </a:r>
            <a:endParaRPr lang="en-US" sz="1200" b="1" dirty="0">
              <a:latin typeface="Helvetica"/>
              <a:ea typeface="Trebuchet MS" pitchFamily="-112" charset="0"/>
              <a:cs typeface="Helvetica"/>
              <a:sym typeface="Trebuchet MS" pitchFamily="-112" charset="0"/>
            </a:endParaRPr>
          </a:p>
        </p:txBody>
      </p:sp>
      <p:sp>
        <p:nvSpPr>
          <p:cNvPr id="12" name="Rectangle 2"/>
          <p:cNvSpPr>
            <a:spLocks/>
          </p:cNvSpPr>
          <p:nvPr/>
        </p:nvSpPr>
        <p:spPr bwMode="auto">
          <a:xfrm>
            <a:off x="715940" y="4559871"/>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B</a:t>
            </a:r>
            <a:endParaRPr lang="en-US" sz="1200" b="1" dirty="0">
              <a:latin typeface="Helvetica"/>
              <a:ea typeface="Trebuchet MS" pitchFamily="-112" charset="0"/>
              <a:cs typeface="Helvetica"/>
              <a:sym typeface="Trebuchet MS" pitchFamily="-112" charset="0"/>
            </a:endParaRPr>
          </a:p>
        </p:txBody>
      </p:sp>
      <p:sp>
        <p:nvSpPr>
          <p:cNvPr id="13" name="Rectangle 2"/>
          <p:cNvSpPr>
            <a:spLocks/>
          </p:cNvSpPr>
          <p:nvPr/>
        </p:nvSpPr>
        <p:spPr bwMode="auto">
          <a:xfrm>
            <a:off x="1524000" y="4255071"/>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D</a:t>
            </a:r>
            <a:endParaRPr lang="en-US" sz="1200" b="1" dirty="0">
              <a:latin typeface="Helvetica"/>
              <a:ea typeface="Trebuchet MS" pitchFamily="-112" charset="0"/>
              <a:cs typeface="Helvetica"/>
              <a:sym typeface="Trebuchet MS" pitchFamily="-112" charset="0"/>
            </a:endParaRPr>
          </a:p>
        </p:txBody>
      </p:sp>
      <p:sp>
        <p:nvSpPr>
          <p:cNvPr id="14" name="Rectangle 2"/>
          <p:cNvSpPr>
            <a:spLocks/>
          </p:cNvSpPr>
          <p:nvPr/>
        </p:nvSpPr>
        <p:spPr bwMode="auto">
          <a:xfrm>
            <a:off x="1189060" y="5111111"/>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C</a:t>
            </a:r>
            <a:endParaRPr lang="en-US" sz="1200" b="1" dirty="0">
              <a:latin typeface="Helvetica"/>
              <a:ea typeface="Trebuchet MS" pitchFamily="-112" charset="0"/>
              <a:cs typeface="Helvetica"/>
              <a:sym typeface="Trebuchet MS" pitchFamily="-112" charset="0"/>
            </a:endParaRPr>
          </a:p>
        </p:txBody>
      </p:sp>
      <p:sp>
        <p:nvSpPr>
          <p:cNvPr id="15" name="Rectangle 2"/>
          <p:cNvSpPr>
            <a:spLocks/>
          </p:cNvSpPr>
          <p:nvPr/>
        </p:nvSpPr>
        <p:spPr bwMode="auto">
          <a:xfrm>
            <a:off x="1752600" y="3384605"/>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L</a:t>
            </a:r>
            <a:endParaRPr lang="en-US" sz="1200" b="1" dirty="0">
              <a:latin typeface="Helvetica"/>
              <a:ea typeface="Trebuchet MS" pitchFamily="-112" charset="0"/>
              <a:cs typeface="Helvetica"/>
              <a:sym typeface="Trebuchet MS" pitchFamily="-112" charset="0"/>
            </a:endParaRPr>
          </a:p>
        </p:txBody>
      </p:sp>
      <p:sp>
        <p:nvSpPr>
          <p:cNvPr id="16" name="Rectangle 2"/>
          <p:cNvSpPr>
            <a:spLocks/>
          </p:cNvSpPr>
          <p:nvPr/>
        </p:nvSpPr>
        <p:spPr bwMode="auto">
          <a:xfrm>
            <a:off x="3200400" y="3721671"/>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M</a:t>
            </a:r>
            <a:endParaRPr lang="en-US" sz="1200" b="1" dirty="0">
              <a:latin typeface="Helvetica"/>
              <a:ea typeface="Trebuchet MS" pitchFamily="-112" charset="0"/>
              <a:cs typeface="Helvetica"/>
              <a:sym typeface="Trebuchet MS" pitchFamily="-112" charset="0"/>
            </a:endParaRPr>
          </a:p>
        </p:txBody>
      </p:sp>
      <p:sp>
        <p:nvSpPr>
          <p:cNvPr id="17" name="Rectangle 2"/>
          <p:cNvSpPr>
            <a:spLocks/>
          </p:cNvSpPr>
          <p:nvPr/>
        </p:nvSpPr>
        <p:spPr bwMode="auto">
          <a:xfrm>
            <a:off x="2163740" y="3797871"/>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F</a:t>
            </a:r>
            <a:endParaRPr lang="en-US" sz="1200" b="1" dirty="0">
              <a:latin typeface="Helvetica"/>
              <a:ea typeface="Trebuchet MS" pitchFamily="-112" charset="0"/>
              <a:cs typeface="Helvetica"/>
              <a:sym typeface="Trebuchet MS" pitchFamily="-112" charset="0"/>
            </a:endParaRPr>
          </a:p>
        </p:txBody>
      </p:sp>
      <p:sp>
        <p:nvSpPr>
          <p:cNvPr id="18" name="Rectangle 2"/>
          <p:cNvSpPr>
            <a:spLocks/>
          </p:cNvSpPr>
          <p:nvPr/>
        </p:nvSpPr>
        <p:spPr bwMode="auto">
          <a:xfrm>
            <a:off x="2514600" y="4543738"/>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G</a:t>
            </a:r>
            <a:endParaRPr lang="en-US" sz="1200" b="1" dirty="0">
              <a:latin typeface="Helvetica"/>
              <a:ea typeface="Trebuchet MS" pitchFamily="-112" charset="0"/>
              <a:cs typeface="Helvetica"/>
              <a:sym typeface="Trebuchet MS" pitchFamily="-112" charset="0"/>
            </a:endParaRPr>
          </a:p>
        </p:txBody>
      </p:sp>
      <p:sp>
        <p:nvSpPr>
          <p:cNvPr id="19" name="Rectangle 2"/>
          <p:cNvSpPr>
            <a:spLocks/>
          </p:cNvSpPr>
          <p:nvPr/>
        </p:nvSpPr>
        <p:spPr bwMode="auto">
          <a:xfrm>
            <a:off x="3124200" y="4926445"/>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H</a:t>
            </a:r>
            <a:endParaRPr lang="en-US" sz="1200" b="1" dirty="0">
              <a:latin typeface="Helvetica"/>
              <a:ea typeface="Trebuchet MS" pitchFamily="-112" charset="0"/>
              <a:cs typeface="Helvetica"/>
              <a:sym typeface="Trebuchet MS" pitchFamily="-112" charset="0"/>
            </a:endParaRPr>
          </a:p>
        </p:txBody>
      </p:sp>
      <p:sp>
        <p:nvSpPr>
          <p:cNvPr id="20" name="Rectangle 2"/>
          <p:cNvSpPr>
            <a:spLocks/>
          </p:cNvSpPr>
          <p:nvPr/>
        </p:nvSpPr>
        <p:spPr bwMode="auto">
          <a:xfrm>
            <a:off x="3459140" y="4070405"/>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I</a:t>
            </a:r>
            <a:endParaRPr lang="en-US" sz="1200" b="1" dirty="0">
              <a:latin typeface="Helvetica"/>
              <a:ea typeface="Trebuchet MS" pitchFamily="-112" charset="0"/>
              <a:cs typeface="Helvetica"/>
              <a:sym typeface="Trebuchet MS" pitchFamily="-112" charset="0"/>
            </a:endParaRPr>
          </a:p>
        </p:txBody>
      </p:sp>
      <p:sp>
        <p:nvSpPr>
          <p:cNvPr id="21" name="Text Box 3"/>
          <p:cNvSpPr txBox="1">
            <a:spLocks noChangeArrowheads="1"/>
          </p:cNvSpPr>
          <p:nvPr/>
        </p:nvSpPr>
        <p:spPr bwMode="auto">
          <a:xfrm>
            <a:off x="4724401" y="2533011"/>
            <a:ext cx="3810000" cy="830997"/>
          </a:xfrm>
          <a:prstGeom prst="rect">
            <a:avLst/>
          </a:prstGeom>
          <a:noFill/>
          <a:ln w="9525">
            <a:noFill/>
            <a:miter lim="800000"/>
            <a:headEnd/>
            <a:tailEnd/>
          </a:ln>
        </p:spPr>
        <p:txBody>
          <a:bodyPr wrap="square">
            <a:prstTxWarp prst="textNoShape">
              <a:avLst/>
            </a:prstTxWarp>
            <a:spAutoFit/>
          </a:bodyPr>
          <a:lstStyle/>
          <a:p>
            <a:r>
              <a:rPr lang="en-US" sz="1600" dirty="0" smtClean="0">
                <a:latin typeface="Helvetica"/>
                <a:cs typeface="Helvetica"/>
              </a:rPr>
              <a:t>Links:  directed (</a:t>
            </a:r>
            <a:r>
              <a:rPr lang="en-US" sz="1600" i="1" dirty="0" smtClean="0">
                <a:latin typeface="Helvetica"/>
                <a:cs typeface="Helvetica"/>
              </a:rPr>
              <a:t>arcs</a:t>
            </a:r>
            <a:r>
              <a:rPr lang="en-US" sz="1600" dirty="0" smtClean="0">
                <a:latin typeface="Helvetica"/>
                <a:cs typeface="Helvetica"/>
              </a:rPr>
              <a:t>). </a:t>
            </a:r>
          </a:p>
          <a:p>
            <a:endParaRPr lang="en-US" sz="1600" dirty="0" smtClean="0">
              <a:latin typeface="Helvetica"/>
              <a:cs typeface="Helvetica"/>
            </a:endParaRPr>
          </a:p>
          <a:p>
            <a:r>
              <a:rPr lang="en-US" sz="1600" dirty="0" smtClean="0">
                <a:latin typeface="Helvetica"/>
                <a:cs typeface="Helvetica"/>
              </a:rPr>
              <a:t>Digraph = directed graph:</a:t>
            </a:r>
          </a:p>
        </p:txBody>
      </p:sp>
      <p:sp>
        <p:nvSpPr>
          <p:cNvPr id="22" name="TextBox 21"/>
          <p:cNvSpPr txBox="1"/>
          <p:nvPr/>
        </p:nvSpPr>
        <p:spPr>
          <a:xfrm>
            <a:off x="304800" y="5398576"/>
            <a:ext cx="2622550" cy="1077218"/>
          </a:xfrm>
          <a:prstGeom prst="rect">
            <a:avLst/>
          </a:prstGeom>
          <a:noFill/>
        </p:spPr>
        <p:txBody>
          <a:bodyPr wrap="square" rtlCol="0">
            <a:spAutoFit/>
          </a:bodyPr>
          <a:lstStyle/>
          <a:p>
            <a:r>
              <a:rPr lang="en-US" sz="1600" b="1" u="sng" dirty="0" smtClean="0">
                <a:solidFill>
                  <a:srgbClr val="800000"/>
                </a:solidFill>
                <a:latin typeface="Helvetica"/>
                <a:cs typeface="Helvetica"/>
              </a:rPr>
              <a:t>Undirected links :</a:t>
            </a:r>
          </a:p>
          <a:p>
            <a:r>
              <a:rPr lang="en-US" sz="1600" dirty="0" err="1" smtClean="0">
                <a:latin typeface="Helvetica"/>
                <a:cs typeface="Helvetica"/>
              </a:rPr>
              <a:t>coauthorship</a:t>
            </a:r>
            <a:r>
              <a:rPr lang="en-US" sz="1600" dirty="0" smtClean="0">
                <a:latin typeface="Helvetica"/>
                <a:cs typeface="Helvetica"/>
              </a:rPr>
              <a:t> links</a:t>
            </a:r>
          </a:p>
          <a:p>
            <a:r>
              <a:rPr lang="en-US" sz="1600" dirty="0" smtClean="0">
                <a:latin typeface="Helvetica"/>
                <a:cs typeface="Helvetica"/>
              </a:rPr>
              <a:t>Actor network</a:t>
            </a:r>
          </a:p>
          <a:p>
            <a:r>
              <a:rPr lang="en-US" sz="1600" dirty="0" smtClean="0">
                <a:latin typeface="Helvetica"/>
                <a:cs typeface="Helvetica"/>
              </a:rPr>
              <a:t>protein interactions</a:t>
            </a:r>
            <a:endParaRPr lang="en-US" dirty="0"/>
          </a:p>
        </p:txBody>
      </p:sp>
      <p:sp>
        <p:nvSpPr>
          <p:cNvPr id="23" name="Text Box 3"/>
          <p:cNvSpPr txBox="1">
            <a:spLocks noChangeArrowheads="1"/>
          </p:cNvSpPr>
          <p:nvPr/>
        </p:nvSpPr>
        <p:spPr bwMode="auto">
          <a:xfrm>
            <a:off x="7696200" y="3733340"/>
            <a:ext cx="1371600" cy="1015663"/>
          </a:xfrm>
          <a:prstGeom prst="rect">
            <a:avLst/>
          </a:prstGeom>
          <a:noFill/>
          <a:ln w="9525">
            <a:noFill/>
            <a:miter lim="800000"/>
            <a:headEnd/>
            <a:tailEnd/>
          </a:ln>
        </p:spPr>
        <p:txBody>
          <a:bodyPr wrap="square">
            <a:prstTxWarp prst="textNoShape">
              <a:avLst/>
            </a:prstTxWarp>
            <a:spAutoFit/>
          </a:bodyPr>
          <a:lstStyle/>
          <a:p>
            <a:r>
              <a:rPr lang="en-US" sz="1200" i="1" dirty="0" smtClean="0">
                <a:latin typeface="Helvetica"/>
                <a:cs typeface="Helvetica"/>
              </a:rPr>
              <a:t>An undirected link is the superposition of two opposite directed links.</a:t>
            </a:r>
            <a:endParaRPr lang="en-US" sz="2400" dirty="0"/>
          </a:p>
        </p:txBody>
      </p:sp>
      <p:sp>
        <p:nvSpPr>
          <p:cNvPr id="24" name="Oval 23"/>
          <p:cNvSpPr/>
          <p:nvPr/>
        </p:nvSpPr>
        <p:spPr>
          <a:xfrm>
            <a:off x="5181600" y="3742268"/>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019800" y="4116045"/>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4724401" y="4704376"/>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705601" y="3824302"/>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7428985" y="4646369"/>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6729629" y="5213742"/>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a:stCxn id="26" idx="7"/>
            <a:endCxn id="24" idx="4"/>
          </p:cNvCxnSpPr>
          <p:nvPr/>
        </p:nvCxnSpPr>
        <p:spPr>
          <a:xfrm rot="5400000" flipH="1" flipV="1">
            <a:off x="4653006" y="4117774"/>
            <a:ext cx="822066" cy="39919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4" idx="5"/>
            <a:endCxn id="25" idx="2"/>
          </p:cNvCxnSpPr>
          <p:nvPr/>
        </p:nvCxnSpPr>
        <p:spPr>
          <a:xfrm rot="16200000" flipH="1">
            <a:off x="5512836" y="3691116"/>
            <a:ext cx="315770" cy="69815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5" idx="3"/>
          </p:cNvCxnSpPr>
          <p:nvPr/>
        </p:nvCxnSpPr>
        <p:spPr>
          <a:xfrm flipV="1">
            <a:off x="4888470" y="4256087"/>
            <a:ext cx="1155357" cy="53032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7" idx="3"/>
            <a:endCxn id="25" idx="6"/>
          </p:cNvCxnSpPr>
          <p:nvPr/>
        </p:nvCxnSpPr>
        <p:spPr>
          <a:xfrm rot="5400000">
            <a:off x="6339881" y="3808333"/>
            <a:ext cx="233736" cy="54575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8" idx="1"/>
            <a:endCxn id="27" idx="5"/>
          </p:cNvCxnSpPr>
          <p:nvPr/>
        </p:nvCxnSpPr>
        <p:spPr>
          <a:xfrm rot="16200000" flipV="1">
            <a:off x="6796302" y="4013685"/>
            <a:ext cx="706052" cy="60736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9" idx="7"/>
            <a:endCxn id="28" idx="3"/>
          </p:cNvCxnSpPr>
          <p:nvPr/>
        </p:nvCxnSpPr>
        <p:spPr>
          <a:xfrm rot="5400000" flipH="1" flipV="1">
            <a:off x="6935662" y="4720420"/>
            <a:ext cx="451358" cy="58334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5937765" y="4728403"/>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Arrow Connector 36"/>
          <p:cNvCxnSpPr>
            <a:stCxn id="36" idx="5"/>
            <a:endCxn id="29" idx="1"/>
          </p:cNvCxnSpPr>
          <p:nvPr/>
        </p:nvCxnSpPr>
        <p:spPr>
          <a:xfrm rot="16200000" flipH="1">
            <a:off x="6231069" y="4715182"/>
            <a:ext cx="369324" cy="67584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Rectangle 2"/>
          <p:cNvSpPr>
            <a:spLocks/>
          </p:cNvSpPr>
          <p:nvPr/>
        </p:nvSpPr>
        <p:spPr bwMode="auto">
          <a:xfrm>
            <a:off x="4678340" y="4868445"/>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A</a:t>
            </a:r>
            <a:endParaRPr lang="en-US" sz="1200" b="1" dirty="0">
              <a:latin typeface="Helvetica"/>
              <a:ea typeface="Trebuchet MS" pitchFamily="-112" charset="0"/>
              <a:cs typeface="Helvetica"/>
              <a:sym typeface="Trebuchet MS" pitchFamily="-112" charset="0"/>
            </a:endParaRPr>
          </a:p>
        </p:txBody>
      </p:sp>
      <p:sp>
        <p:nvSpPr>
          <p:cNvPr id="39" name="Rectangle 2"/>
          <p:cNvSpPr>
            <a:spLocks/>
          </p:cNvSpPr>
          <p:nvPr/>
        </p:nvSpPr>
        <p:spPr bwMode="auto">
          <a:xfrm>
            <a:off x="5663105" y="4718105"/>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G</a:t>
            </a:r>
            <a:endParaRPr lang="en-US" sz="1200" b="1" dirty="0">
              <a:latin typeface="Helvetica"/>
              <a:ea typeface="Trebuchet MS" pitchFamily="-112" charset="0"/>
              <a:cs typeface="Helvetica"/>
              <a:sym typeface="Trebuchet MS" pitchFamily="-112" charset="0"/>
            </a:endParaRPr>
          </a:p>
        </p:txBody>
      </p:sp>
      <p:sp>
        <p:nvSpPr>
          <p:cNvPr id="40" name="Rectangle 2"/>
          <p:cNvSpPr>
            <a:spLocks/>
          </p:cNvSpPr>
          <p:nvPr/>
        </p:nvSpPr>
        <p:spPr bwMode="auto">
          <a:xfrm>
            <a:off x="6858000" y="5213405"/>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F</a:t>
            </a:r>
            <a:endParaRPr lang="en-US" sz="1200" b="1" dirty="0">
              <a:latin typeface="Helvetica"/>
              <a:ea typeface="Trebuchet MS" pitchFamily="-112" charset="0"/>
              <a:cs typeface="Helvetica"/>
              <a:sym typeface="Trebuchet MS" pitchFamily="-112" charset="0"/>
            </a:endParaRPr>
          </a:p>
        </p:txBody>
      </p:sp>
      <p:sp>
        <p:nvSpPr>
          <p:cNvPr id="41" name="Rectangle 2"/>
          <p:cNvSpPr>
            <a:spLocks/>
          </p:cNvSpPr>
          <p:nvPr/>
        </p:nvSpPr>
        <p:spPr bwMode="auto">
          <a:xfrm>
            <a:off x="4953000" y="3721671"/>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B</a:t>
            </a:r>
            <a:endParaRPr lang="en-US" sz="1200" b="1" dirty="0">
              <a:latin typeface="Helvetica"/>
              <a:ea typeface="Trebuchet MS" pitchFamily="-112" charset="0"/>
              <a:cs typeface="Helvetica"/>
              <a:sym typeface="Trebuchet MS" pitchFamily="-112" charset="0"/>
            </a:endParaRPr>
          </a:p>
        </p:txBody>
      </p:sp>
      <p:sp>
        <p:nvSpPr>
          <p:cNvPr id="42" name="Rectangle 2"/>
          <p:cNvSpPr>
            <a:spLocks/>
          </p:cNvSpPr>
          <p:nvPr/>
        </p:nvSpPr>
        <p:spPr bwMode="auto">
          <a:xfrm>
            <a:off x="5964504" y="3931379"/>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C</a:t>
            </a:r>
            <a:endParaRPr lang="en-US" sz="1200" b="1" dirty="0">
              <a:latin typeface="Helvetica"/>
              <a:ea typeface="Trebuchet MS" pitchFamily="-112" charset="0"/>
              <a:cs typeface="Helvetica"/>
              <a:sym typeface="Trebuchet MS" pitchFamily="-112" charset="0"/>
            </a:endParaRPr>
          </a:p>
        </p:txBody>
      </p:sp>
      <p:sp>
        <p:nvSpPr>
          <p:cNvPr id="43" name="Rectangle 2"/>
          <p:cNvSpPr>
            <a:spLocks/>
          </p:cNvSpPr>
          <p:nvPr/>
        </p:nvSpPr>
        <p:spPr bwMode="auto">
          <a:xfrm>
            <a:off x="6659540" y="3639636"/>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D</a:t>
            </a:r>
            <a:endParaRPr lang="en-US" sz="1200" b="1" dirty="0">
              <a:latin typeface="Helvetica"/>
              <a:ea typeface="Trebuchet MS" pitchFamily="-112" charset="0"/>
              <a:cs typeface="Helvetica"/>
              <a:sym typeface="Trebuchet MS" pitchFamily="-112" charset="0"/>
            </a:endParaRPr>
          </a:p>
        </p:txBody>
      </p:sp>
      <p:sp>
        <p:nvSpPr>
          <p:cNvPr id="44" name="Rectangle 2"/>
          <p:cNvSpPr>
            <a:spLocks/>
          </p:cNvSpPr>
          <p:nvPr/>
        </p:nvSpPr>
        <p:spPr bwMode="auto">
          <a:xfrm>
            <a:off x="7154325" y="4612043"/>
            <a:ext cx="274660"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smtClean="0">
                <a:latin typeface="Helvetica"/>
                <a:ea typeface="Trebuchet MS" pitchFamily="-112" charset="0"/>
                <a:cs typeface="Helvetica"/>
                <a:sym typeface="Trebuchet MS" pitchFamily="-112" charset="0"/>
              </a:rPr>
              <a:t>E</a:t>
            </a:r>
            <a:endParaRPr lang="en-US" sz="1200" b="1" dirty="0">
              <a:latin typeface="Helvetica"/>
              <a:ea typeface="Trebuchet MS" pitchFamily="-112" charset="0"/>
              <a:cs typeface="Helvetica"/>
              <a:sym typeface="Trebuchet MS" pitchFamily="-112" charset="0"/>
            </a:endParaRPr>
          </a:p>
        </p:txBody>
      </p:sp>
      <p:sp>
        <p:nvSpPr>
          <p:cNvPr id="45" name="Rectangle 44"/>
          <p:cNvSpPr/>
          <p:nvPr/>
        </p:nvSpPr>
        <p:spPr>
          <a:xfrm>
            <a:off x="4419600" y="1916783"/>
            <a:ext cx="76200" cy="483601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6011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48"/>
            <a:ext cx="8229600" cy="1143000"/>
          </a:xfrm>
        </p:spPr>
        <p:txBody>
          <a:bodyPr/>
          <a:lstStyle/>
          <a:p>
            <a:r>
              <a:rPr lang="en-US" dirty="0" smtClean="0">
                <a:solidFill>
                  <a:schemeClr val="accent3">
                    <a:lumMod val="75000"/>
                  </a:schemeClr>
                </a:solidFill>
              </a:rPr>
              <a:t>Network topology metrics</a:t>
            </a:r>
            <a:endParaRPr lang="en-US" dirty="0">
              <a:solidFill>
                <a:schemeClr val="accent3">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t>Degree (k) and distribution</a:t>
            </a:r>
          </a:p>
          <a:p>
            <a:r>
              <a:rPr lang="en-US" dirty="0" smtClean="0"/>
              <a:t>Path length</a:t>
            </a:r>
          </a:p>
          <a:p>
            <a:r>
              <a:rPr lang="en-US" dirty="0" smtClean="0"/>
              <a:t>Clustering Coefficient</a:t>
            </a:r>
          </a:p>
          <a:p>
            <a:r>
              <a:rPr lang="en-US" dirty="0" smtClean="0"/>
              <a:t>Eccentricity</a:t>
            </a:r>
          </a:p>
          <a:p>
            <a:r>
              <a:rPr lang="en-US" dirty="0" smtClean="0"/>
              <a:t>Radius</a:t>
            </a:r>
          </a:p>
          <a:p>
            <a:r>
              <a:rPr lang="en-US" dirty="0" smtClean="0"/>
              <a:t>Diameter</a:t>
            </a:r>
          </a:p>
          <a:p>
            <a:r>
              <a:rPr lang="en-US" dirty="0" smtClean="0"/>
              <a:t>Centrality</a:t>
            </a:r>
          </a:p>
          <a:p>
            <a:pPr lvl="1"/>
            <a:r>
              <a:rPr lang="en-US" dirty="0" smtClean="0"/>
              <a:t>Closeness</a:t>
            </a:r>
          </a:p>
          <a:p>
            <a:pPr lvl="1"/>
            <a:r>
              <a:rPr lang="en-US" dirty="0" err="1" smtClean="0"/>
              <a:t>betweenness</a:t>
            </a:r>
            <a:endParaRPr lang="en-US" dirty="0" smtClean="0"/>
          </a:p>
          <a:p>
            <a:endParaRPr lang="en-US" dirty="0" smtClean="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749100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444" y="42333"/>
            <a:ext cx="9004300" cy="6807200"/>
          </a:xfrm>
          <a:prstGeom prst="rect">
            <a:avLst/>
          </a:prstGeom>
        </p:spPr>
      </p:pic>
      <p:sp>
        <p:nvSpPr>
          <p:cNvPr id="2" name="TextBox 1"/>
          <p:cNvSpPr txBox="1"/>
          <p:nvPr/>
        </p:nvSpPr>
        <p:spPr>
          <a:xfrm>
            <a:off x="6222482" y="6480201"/>
            <a:ext cx="2936734" cy="369332"/>
          </a:xfrm>
          <a:prstGeom prst="rect">
            <a:avLst/>
          </a:prstGeom>
          <a:noFill/>
        </p:spPr>
        <p:txBody>
          <a:bodyPr wrap="none" rtlCol="0">
            <a:spAutoFit/>
          </a:bodyPr>
          <a:lstStyle/>
          <a:p>
            <a:r>
              <a:rPr lang="en-US" dirty="0" err="1"/>
              <a:t>g</a:t>
            </a:r>
            <a:r>
              <a:rPr lang="en-US" dirty="0" err="1" smtClean="0"/>
              <a:t>plot</a:t>
            </a:r>
            <a:r>
              <a:rPr lang="en-US" dirty="0" smtClean="0"/>
              <a:t> </a:t>
            </a:r>
            <a:r>
              <a:rPr lang="en-US" dirty="0" smtClean="0"/>
              <a:t>(graph) for visualization</a:t>
            </a:r>
            <a:endParaRPr lang="en-US" dirty="0"/>
          </a:p>
        </p:txBody>
      </p:sp>
    </p:spTree>
    <p:extLst>
      <p:ext uri="{BB962C8B-B14F-4D97-AF65-F5344CB8AC3E}">
        <p14:creationId xmlns:p14="http://schemas.microsoft.com/office/powerpoint/2010/main" val="1059786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602</TotalTime>
  <Words>2237</Words>
  <Application>Microsoft Macintosh PowerPoint</Application>
  <PresentationFormat>On-screen Show (4:3)</PresentationFormat>
  <Paragraphs>347</Paragraphs>
  <Slides>47</Slides>
  <Notes>40</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Office Theme</vt:lpstr>
      <vt:lpstr>2_Office Theme</vt:lpstr>
      <vt:lpstr>Introduction to network science</vt:lpstr>
      <vt:lpstr>The Bridges of Konigsberg</vt:lpstr>
      <vt:lpstr>The problem as a graph</vt:lpstr>
      <vt:lpstr>Networks as complex systems</vt:lpstr>
      <vt:lpstr>Examples of real-life networks</vt:lpstr>
      <vt:lpstr>Types of networks</vt:lpstr>
      <vt:lpstr>Undirected vs directed networks</vt:lpstr>
      <vt:lpstr>Network topology metrics</vt:lpstr>
      <vt:lpstr>PowerPoint Presentation</vt:lpstr>
      <vt:lpstr>Degree</vt:lpstr>
      <vt:lpstr>Degree Distribution</vt:lpstr>
      <vt:lpstr>Random network model</vt:lpstr>
      <vt:lpstr>PowerPoint Presentation</vt:lpstr>
      <vt:lpstr>PowerPoint Presentation</vt:lpstr>
      <vt:lpstr>PowerPoint Presentation</vt:lpstr>
      <vt:lpstr>PowerPoint Presentation</vt:lpstr>
      <vt:lpstr>PowerPoint Presentation</vt:lpstr>
      <vt:lpstr>Shortest path</vt:lpstr>
      <vt:lpstr>Clustering coefficient</vt:lpstr>
      <vt:lpstr>Network characterization by degree and clustering coefficient</vt:lpstr>
      <vt:lpstr>Eccentricity</vt:lpstr>
      <vt:lpstr>Diameter</vt:lpstr>
      <vt:lpstr>Radius</vt:lpstr>
      <vt:lpstr>PowerPoint Presentation</vt:lpstr>
      <vt:lpstr>PowerPoint Presentation</vt:lpstr>
      <vt:lpstr>PowerPoint Presentation</vt:lpstr>
      <vt:lpstr>PowerPoint Presentation</vt:lpstr>
      <vt:lpstr>Betweenness centrality</vt:lpstr>
      <vt:lpstr>PowerPoint Presentation</vt:lpstr>
      <vt:lpstr>PowerPoint Presentation</vt:lpstr>
      <vt:lpstr>Closeness Centrality</vt:lpstr>
      <vt:lpstr>PowerPoint Presentation</vt:lpstr>
      <vt:lpstr>PowerPoint Presentation</vt:lpstr>
      <vt:lpstr>PowerPoint Presentation</vt:lpstr>
      <vt:lpstr>Bi-partite networks</vt:lpstr>
      <vt:lpstr>GENE NETWORK – DISEASE NETWORK </vt:lpstr>
      <vt:lpstr>The diseasome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Evolution of scale-free networks</vt:lpstr>
      <vt:lpstr>Google page rank: an example of preferential attachment</vt:lpstr>
      <vt:lpstr>Useful links on networks</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Sergio Baranzini</dc:creator>
  <cp:lastModifiedBy>Sergio Baranzini</cp:lastModifiedBy>
  <cp:revision>32</cp:revision>
  <dcterms:created xsi:type="dcterms:W3CDTF">2014-11-12T04:51:46Z</dcterms:created>
  <dcterms:modified xsi:type="dcterms:W3CDTF">2016-10-28T23:23:12Z</dcterms:modified>
</cp:coreProperties>
</file>